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05"/>
  </p:notesMasterIdLst>
  <p:handoutMasterIdLst>
    <p:handoutMasterId r:id="rId106"/>
  </p:handoutMasterIdLst>
  <p:sldIdLst>
    <p:sldId id="267" r:id="rId5"/>
    <p:sldId id="311" r:id="rId6"/>
    <p:sldId id="273" r:id="rId7"/>
    <p:sldId id="284" r:id="rId8"/>
    <p:sldId id="312" r:id="rId9"/>
    <p:sldId id="475" r:id="rId10"/>
    <p:sldId id="472" r:id="rId11"/>
    <p:sldId id="275" r:id="rId12"/>
    <p:sldId id="474" r:id="rId13"/>
    <p:sldId id="278" r:id="rId14"/>
    <p:sldId id="279" r:id="rId15"/>
    <p:sldId id="281" r:id="rId16"/>
    <p:sldId id="282" r:id="rId17"/>
    <p:sldId id="478" r:id="rId18"/>
    <p:sldId id="480" r:id="rId19"/>
    <p:sldId id="496" r:id="rId20"/>
    <p:sldId id="495" r:id="rId21"/>
    <p:sldId id="489" r:id="rId22"/>
    <p:sldId id="497" r:id="rId23"/>
    <p:sldId id="498" r:id="rId24"/>
    <p:sldId id="479" r:id="rId25"/>
    <p:sldId id="490" r:id="rId26"/>
    <p:sldId id="503" r:id="rId27"/>
    <p:sldId id="491" r:id="rId28"/>
    <p:sldId id="492" r:id="rId29"/>
    <p:sldId id="499" r:id="rId30"/>
    <p:sldId id="502" r:id="rId31"/>
    <p:sldId id="504" r:id="rId32"/>
    <p:sldId id="500" r:id="rId33"/>
    <p:sldId id="501" r:id="rId34"/>
    <p:sldId id="493" r:id="rId35"/>
    <p:sldId id="535" r:id="rId36"/>
    <p:sldId id="543" r:id="rId37"/>
    <p:sldId id="544" r:id="rId38"/>
    <p:sldId id="545" r:id="rId39"/>
    <p:sldId id="540" r:id="rId40"/>
    <p:sldId id="481" r:id="rId41"/>
    <p:sldId id="505" r:id="rId42"/>
    <p:sldId id="313" r:id="rId43"/>
    <p:sldId id="315" r:id="rId44"/>
    <p:sldId id="546" r:id="rId45"/>
    <p:sldId id="317" r:id="rId46"/>
    <p:sldId id="318" r:id="rId47"/>
    <p:sldId id="327" r:id="rId48"/>
    <p:sldId id="328" r:id="rId49"/>
    <p:sldId id="319" r:id="rId50"/>
    <p:sldId id="320" r:id="rId51"/>
    <p:sldId id="322" r:id="rId52"/>
    <p:sldId id="482" r:id="rId53"/>
    <p:sldId id="516" r:id="rId54"/>
    <p:sldId id="272" r:id="rId55"/>
    <p:sldId id="517" r:id="rId56"/>
    <p:sldId id="276" r:id="rId57"/>
    <p:sldId id="277" r:id="rId58"/>
    <p:sldId id="519" r:id="rId59"/>
    <p:sldId id="538" r:id="rId60"/>
    <p:sldId id="520" r:id="rId61"/>
    <p:sldId id="521" r:id="rId62"/>
    <p:sldId id="523" r:id="rId63"/>
    <p:sldId id="283" r:id="rId64"/>
    <p:sldId id="308" r:id="rId65"/>
    <p:sldId id="329" r:id="rId66"/>
    <p:sldId id="539" r:id="rId67"/>
    <p:sldId id="483" r:id="rId68"/>
    <p:sldId id="526" r:id="rId69"/>
    <p:sldId id="527" r:id="rId70"/>
    <p:sldId id="528" r:id="rId71"/>
    <p:sldId id="529" r:id="rId72"/>
    <p:sldId id="530" r:id="rId73"/>
    <p:sldId id="531" r:id="rId74"/>
    <p:sldId id="533" r:id="rId75"/>
    <p:sldId id="532" r:id="rId76"/>
    <p:sldId id="484" r:id="rId77"/>
    <p:sldId id="506" r:id="rId78"/>
    <p:sldId id="507" r:id="rId79"/>
    <p:sldId id="486" r:id="rId80"/>
    <p:sldId id="326" r:id="rId81"/>
    <p:sldId id="487" r:id="rId82"/>
    <p:sldId id="509" r:id="rId83"/>
    <p:sldId id="321" r:id="rId84"/>
    <p:sldId id="510" r:id="rId85"/>
    <p:sldId id="512" r:id="rId86"/>
    <p:sldId id="303" r:id="rId87"/>
    <p:sldId id="330" r:id="rId88"/>
    <p:sldId id="536" r:id="rId89"/>
    <p:sldId id="513" r:id="rId90"/>
    <p:sldId id="514" r:id="rId91"/>
    <p:sldId id="515" r:id="rId92"/>
    <p:sldId id="488" r:id="rId93"/>
    <p:sldId id="508" r:id="rId94"/>
    <p:sldId id="485" r:id="rId95"/>
    <p:sldId id="524" r:id="rId96"/>
    <p:sldId id="362" r:id="rId97"/>
    <p:sldId id="363" r:id="rId98"/>
    <p:sldId id="525" r:id="rId99"/>
    <p:sldId id="541" r:id="rId100"/>
    <p:sldId id="366" r:id="rId101"/>
    <p:sldId id="367" r:id="rId102"/>
    <p:sldId id="542" r:id="rId103"/>
    <p:sldId id="534"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3DD"/>
    <a:srgbClr val="65B1FC"/>
    <a:srgbClr val="2A4F60"/>
    <a:srgbClr val="0885C4"/>
    <a:srgbClr val="324147"/>
    <a:srgbClr val="215C79"/>
    <a:srgbClr val="1178AB"/>
    <a:srgbClr val="196A92"/>
    <a:srgbClr val="A6A6A6"/>
    <a:srgbClr val="FCC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3" autoAdjust="0"/>
    <p:restoredTop sz="85835" autoAdjust="0"/>
  </p:normalViewPr>
  <p:slideViewPr>
    <p:cSldViewPr snapToGrid="0">
      <p:cViewPr varScale="1">
        <p:scale>
          <a:sx n="95" d="100"/>
          <a:sy n="95" d="100"/>
        </p:scale>
        <p:origin x="632" y="44"/>
      </p:cViewPr>
      <p:guideLst/>
    </p:cSldViewPr>
  </p:slideViewPr>
  <p:outlineViewPr>
    <p:cViewPr>
      <p:scale>
        <a:sx n="33" d="100"/>
        <a:sy n="33" d="100"/>
      </p:scale>
      <p:origin x="0" y="-16272"/>
    </p:cViewPr>
  </p:outlineViewPr>
  <p:notesTextViewPr>
    <p:cViewPr>
      <p:scale>
        <a:sx n="150" d="100"/>
        <a:sy n="150" d="100"/>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presProps" Target="presProp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viewProps" Target="view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heme" Target="theme/theme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92CF22-B7F4-48E6-A065-7E8CC21D7AD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s-ES"/>
        </a:p>
      </dgm:t>
    </dgm:pt>
    <dgm:pt modelId="{0DB41FA9-56CD-47BB-979D-7B713210CA9A}">
      <dgm:prSet phldrT="[Texto]"/>
      <dgm:spPr/>
      <dgm:t>
        <a:bodyPr/>
        <a:lstStyle/>
        <a:p>
          <a:r>
            <a:rPr lang="es-ES" dirty="0"/>
            <a:t>Intento de bloqueo</a:t>
          </a:r>
        </a:p>
        <a:p>
          <a:r>
            <a:rPr lang="es-ES" dirty="0"/>
            <a:t>(IS, IU, IX)</a:t>
          </a:r>
        </a:p>
      </dgm:t>
    </dgm:pt>
    <dgm:pt modelId="{E20DB1EA-8595-44C6-B6CF-0D7098455C45}" type="parTrans" cxnId="{284F5336-0361-40DB-9F2B-E753BC5000D4}">
      <dgm:prSet/>
      <dgm:spPr/>
      <dgm:t>
        <a:bodyPr/>
        <a:lstStyle/>
        <a:p>
          <a:endParaRPr lang="es-ES"/>
        </a:p>
      </dgm:t>
    </dgm:pt>
    <dgm:pt modelId="{1BD182FD-7813-415E-BFCD-E5BC909C1E2A}" type="sibTrans" cxnId="{284F5336-0361-40DB-9F2B-E753BC5000D4}">
      <dgm:prSet/>
      <dgm:spPr/>
      <dgm:t>
        <a:bodyPr/>
        <a:lstStyle/>
        <a:p>
          <a:endParaRPr lang="es-ES"/>
        </a:p>
      </dgm:t>
    </dgm:pt>
    <dgm:pt modelId="{81F22AAD-DFD4-42D1-99C0-4883ECE070B0}">
      <dgm:prSet phldrT="[Texto]"/>
      <dgm:spPr/>
      <dgm:t>
        <a:bodyPr/>
        <a:lstStyle/>
        <a:p>
          <a:r>
            <a:rPr lang="es-ES" dirty="0"/>
            <a:t>Adquisición de bloqueo</a:t>
          </a:r>
          <a:br>
            <a:rPr lang="es-ES" dirty="0"/>
          </a:br>
          <a:r>
            <a:rPr lang="es-ES" dirty="0"/>
            <a:t>(S, U, X)</a:t>
          </a:r>
        </a:p>
      </dgm:t>
    </dgm:pt>
    <dgm:pt modelId="{F0487551-DE22-45CA-A604-B497F48BA5F2}" type="parTrans" cxnId="{1E643233-91BC-4492-ABB3-8EB8D0FAC4EF}">
      <dgm:prSet/>
      <dgm:spPr/>
      <dgm:t>
        <a:bodyPr/>
        <a:lstStyle/>
        <a:p>
          <a:endParaRPr lang="es-ES"/>
        </a:p>
      </dgm:t>
    </dgm:pt>
    <dgm:pt modelId="{E299032E-89AD-4956-AE20-8B542B7DCC53}" type="sibTrans" cxnId="{1E643233-91BC-4492-ABB3-8EB8D0FAC4EF}">
      <dgm:prSet/>
      <dgm:spPr/>
      <dgm:t>
        <a:bodyPr/>
        <a:lstStyle/>
        <a:p>
          <a:endParaRPr lang="es-ES"/>
        </a:p>
      </dgm:t>
    </dgm:pt>
    <dgm:pt modelId="{D8948340-C4D8-4214-B63C-E8373231297A}">
      <dgm:prSet phldrT="[Texto]"/>
      <dgm:spPr/>
      <dgm:t>
        <a:bodyPr/>
        <a:lstStyle/>
        <a:p>
          <a:r>
            <a:rPr lang="es-ES" dirty="0"/>
            <a:t>Escalado del bloqueo</a:t>
          </a:r>
        </a:p>
      </dgm:t>
    </dgm:pt>
    <dgm:pt modelId="{AB032E00-09AF-440F-A8EE-A3C51339B89E}" type="parTrans" cxnId="{576F1646-926F-4FA7-8C58-3D751097A5B5}">
      <dgm:prSet/>
      <dgm:spPr/>
      <dgm:t>
        <a:bodyPr/>
        <a:lstStyle/>
        <a:p>
          <a:endParaRPr lang="es-ES"/>
        </a:p>
      </dgm:t>
    </dgm:pt>
    <dgm:pt modelId="{EE8F979D-8B1A-4352-8871-EB26337B9A1D}" type="sibTrans" cxnId="{576F1646-926F-4FA7-8C58-3D751097A5B5}">
      <dgm:prSet/>
      <dgm:spPr/>
      <dgm:t>
        <a:bodyPr/>
        <a:lstStyle/>
        <a:p>
          <a:endParaRPr lang="es-ES"/>
        </a:p>
      </dgm:t>
    </dgm:pt>
    <dgm:pt modelId="{625F4C03-4F26-43C7-A8F6-C03F552030DA}">
      <dgm:prSet/>
      <dgm:spPr/>
      <dgm:t>
        <a:bodyPr/>
        <a:lstStyle/>
        <a:p>
          <a:r>
            <a:rPr lang="es-ES"/>
            <a:t>Recurso liberado</a:t>
          </a:r>
          <a:endParaRPr lang="es-ES" dirty="0"/>
        </a:p>
      </dgm:t>
    </dgm:pt>
    <dgm:pt modelId="{2387FC0C-3CFB-4C79-9F88-E360140C34FC}" type="parTrans" cxnId="{08BC0FB1-588E-4CB2-968F-86BB6A468F45}">
      <dgm:prSet/>
      <dgm:spPr/>
      <dgm:t>
        <a:bodyPr/>
        <a:lstStyle/>
        <a:p>
          <a:endParaRPr lang="es-ES"/>
        </a:p>
      </dgm:t>
    </dgm:pt>
    <dgm:pt modelId="{E0C88AC2-9FE6-4182-977D-A004EA0473C8}" type="sibTrans" cxnId="{08BC0FB1-588E-4CB2-968F-86BB6A468F45}">
      <dgm:prSet/>
      <dgm:spPr/>
      <dgm:t>
        <a:bodyPr/>
        <a:lstStyle/>
        <a:p>
          <a:endParaRPr lang="es-ES"/>
        </a:p>
      </dgm:t>
    </dgm:pt>
    <dgm:pt modelId="{55E67C63-F95A-4173-B361-E6EB66EC316D}" type="pres">
      <dgm:prSet presAssocID="{4592CF22-B7F4-48E6-A065-7E8CC21D7ADC}" presName="CompostProcess" presStyleCnt="0">
        <dgm:presLayoutVars>
          <dgm:dir/>
          <dgm:resizeHandles val="exact"/>
        </dgm:presLayoutVars>
      </dgm:prSet>
      <dgm:spPr/>
    </dgm:pt>
    <dgm:pt modelId="{33475A24-90B4-4AE5-8226-0E7914322291}" type="pres">
      <dgm:prSet presAssocID="{4592CF22-B7F4-48E6-A065-7E8CC21D7ADC}" presName="arrow" presStyleLbl="bgShp" presStyleIdx="0" presStyleCnt="1"/>
      <dgm:spPr/>
    </dgm:pt>
    <dgm:pt modelId="{FADD969D-866F-4F68-802F-8563F836BCE2}" type="pres">
      <dgm:prSet presAssocID="{4592CF22-B7F4-48E6-A065-7E8CC21D7ADC}" presName="linearProcess" presStyleCnt="0"/>
      <dgm:spPr/>
    </dgm:pt>
    <dgm:pt modelId="{D3DCD772-8997-45A4-860B-E5F2A7DBBC96}" type="pres">
      <dgm:prSet presAssocID="{0DB41FA9-56CD-47BB-979D-7B713210CA9A}" presName="textNode" presStyleLbl="node1" presStyleIdx="0" presStyleCnt="4">
        <dgm:presLayoutVars>
          <dgm:bulletEnabled val="1"/>
        </dgm:presLayoutVars>
      </dgm:prSet>
      <dgm:spPr/>
    </dgm:pt>
    <dgm:pt modelId="{D5384C5F-E00C-4820-BBA2-C9D3B59B388C}" type="pres">
      <dgm:prSet presAssocID="{1BD182FD-7813-415E-BFCD-E5BC909C1E2A}" presName="sibTrans" presStyleCnt="0"/>
      <dgm:spPr/>
    </dgm:pt>
    <dgm:pt modelId="{6FCE0227-34CE-42D9-8E2E-63716A6FEA27}" type="pres">
      <dgm:prSet presAssocID="{81F22AAD-DFD4-42D1-99C0-4883ECE070B0}" presName="textNode" presStyleLbl="node1" presStyleIdx="1" presStyleCnt="4">
        <dgm:presLayoutVars>
          <dgm:bulletEnabled val="1"/>
        </dgm:presLayoutVars>
      </dgm:prSet>
      <dgm:spPr/>
    </dgm:pt>
    <dgm:pt modelId="{6F007D40-8D7C-4964-BA76-6E7CC0EF311A}" type="pres">
      <dgm:prSet presAssocID="{E299032E-89AD-4956-AE20-8B542B7DCC53}" presName="sibTrans" presStyleCnt="0"/>
      <dgm:spPr/>
    </dgm:pt>
    <dgm:pt modelId="{D0E9485B-B808-40E0-ACCF-BF74F757FEDB}" type="pres">
      <dgm:prSet presAssocID="{D8948340-C4D8-4214-B63C-E8373231297A}" presName="textNode" presStyleLbl="node1" presStyleIdx="2" presStyleCnt="4">
        <dgm:presLayoutVars>
          <dgm:bulletEnabled val="1"/>
        </dgm:presLayoutVars>
      </dgm:prSet>
      <dgm:spPr/>
    </dgm:pt>
    <dgm:pt modelId="{5C76ACE7-3DBE-4CD7-8259-C8EDE2559E24}" type="pres">
      <dgm:prSet presAssocID="{EE8F979D-8B1A-4352-8871-EB26337B9A1D}" presName="sibTrans" presStyleCnt="0"/>
      <dgm:spPr/>
    </dgm:pt>
    <dgm:pt modelId="{86494AE6-6F03-44D3-8850-D22679DCC060}" type="pres">
      <dgm:prSet presAssocID="{625F4C03-4F26-43C7-A8F6-C03F552030DA}" presName="textNode" presStyleLbl="node1" presStyleIdx="3" presStyleCnt="4">
        <dgm:presLayoutVars>
          <dgm:bulletEnabled val="1"/>
        </dgm:presLayoutVars>
      </dgm:prSet>
      <dgm:spPr/>
    </dgm:pt>
  </dgm:ptLst>
  <dgm:cxnLst>
    <dgm:cxn modelId="{98A07F22-A76E-4C8E-8AAC-6EF31B58A757}" type="presOf" srcId="{81F22AAD-DFD4-42D1-99C0-4883ECE070B0}" destId="{6FCE0227-34CE-42D9-8E2E-63716A6FEA27}" srcOrd="0" destOrd="0" presId="urn:microsoft.com/office/officeart/2005/8/layout/hProcess9"/>
    <dgm:cxn modelId="{1E643233-91BC-4492-ABB3-8EB8D0FAC4EF}" srcId="{4592CF22-B7F4-48E6-A065-7E8CC21D7ADC}" destId="{81F22AAD-DFD4-42D1-99C0-4883ECE070B0}" srcOrd="1" destOrd="0" parTransId="{F0487551-DE22-45CA-A604-B497F48BA5F2}" sibTransId="{E299032E-89AD-4956-AE20-8B542B7DCC53}"/>
    <dgm:cxn modelId="{284F5336-0361-40DB-9F2B-E753BC5000D4}" srcId="{4592CF22-B7F4-48E6-A065-7E8CC21D7ADC}" destId="{0DB41FA9-56CD-47BB-979D-7B713210CA9A}" srcOrd="0" destOrd="0" parTransId="{E20DB1EA-8595-44C6-B6CF-0D7098455C45}" sibTransId="{1BD182FD-7813-415E-BFCD-E5BC909C1E2A}"/>
    <dgm:cxn modelId="{99FEBB3E-93C9-4D57-8732-A03AB5E75A7A}" type="presOf" srcId="{0DB41FA9-56CD-47BB-979D-7B713210CA9A}" destId="{D3DCD772-8997-45A4-860B-E5F2A7DBBC96}" srcOrd="0" destOrd="0" presId="urn:microsoft.com/office/officeart/2005/8/layout/hProcess9"/>
    <dgm:cxn modelId="{74B00F60-2F47-40E8-85A5-BE0AAD98E3AD}" type="presOf" srcId="{4592CF22-B7F4-48E6-A065-7E8CC21D7ADC}" destId="{55E67C63-F95A-4173-B361-E6EB66EC316D}" srcOrd="0" destOrd="0" presId="urn:microsoft.com/office/officeart/2005/8/layout/hProcess9"/>
    <dgm:cxn modelId="{576F1646-926F-4FA7-8C58-3D751097A5B5}" srcId="{4592CF22-B7F4-48E6-A065-7E8CC21D7ADC}" destId="{D8948340-C4D8-4214-B63C-E8373231297A}" srcOrd="2" destOrd="0" parTransId="{AB032E00-09AF-440F-A8EE-A3C51339B89E}" sibTransId="{EE8F979D-8B1A-4352-8871-EB26337B9A1D}"/>
    <dgm:cxn modelId="{98248757-39C1-4BCA-BEEA-FF5CF6DC9B3A}" type="presOf" srcId="{625F4C03-4F26-43C7-A8F6-C03F552030DA}" destId="{86494AE6-6F03-44D3-8850-D22679DCC060}" srcOrd="0" destOrd="0" presId="urn:microsoft.com/office/officeart/2005/8/layout/hProcess9"/>
    <dgm:cxn modelId="{95AE39A0-B76E-4810-8BDF-1E0BB211324C}" type="presOf" srcId="{D8948340-C4D8-4214-B63C-E8373231297A}" destId="{D0E9485B-B808-40E0-ACCF-BF74F757FEDB}" srcOrd="0" destOrd="0" presId="urn:microsoft.com/office/officeart/2005/8/layout/hProcess9"/>
    <dgm:cxn modelId="{08BC0FB1-588E-4CB2-968F-86BB6A468F45}" srcId="{4592CF22-B7F4-48E6-A065-7E8CC21D7ADC}" destId="{625F4C03-4F26-43C7-A8F6-C03F552030DA}" srcOrd="3" destOrd="0" parTransId="{2387FC0C-3CFB-4C79-9F88-E360140C34FC}" sibTransId="{E0C88AC2-9FE6-4182-977D-A004EA0473C8}"/>
    <dgm:cxn modelId="{8491C2E9-D612-4B45-91E8-3EFAEC4D3F62}" type="presParOf" srcId="{55E67C63-F95A-4173-B361-E6EB66EC316D}" destId="{33475A24-90B4-4AE5-8226-0E7914322291}" srcOrd="0" destOrd="0" presId="urn:microsoft.com/office/officeart/2005/8/layout/hProcess9"/>
    <dgm:cxn modelId="{F6C10015-E5FA-4435-B31D-04092FF30F38}" type="presParOf" srcId="{55E67C63-F95A-4173-B361-E6EB66EC316D}" destId="{FADD969D-866F-4F68-802F-8563F836BCE2}" srcOrd="1" destOrd="0" presId="urn:microsoft.com/office/officeart/2005/8/layout/hProcess9"/>
    <dgm:cxn modelId="{13A80745-BA20-4852-BA48-959350A9650E}" type="presParOf" srcId="{FADD969D-866F-4F68-802F-8563F836BCE2}" destId="{D3DCD772-8997-45A4-860B-E5F2A7DBBC96}" srcOrd="0" destOrd="0" presId="urn:microsoft.com/office/officeart/2005/8/layout/hProcess9"/>
    <dgm:cxn modelId="{CA1747BE-D677-4B31-9716-90B070E64B53}" type="presParOf" srcId="{FADD969D-866F-4F68-802F-8563F836BCE2}" destId="{D5384C5F-E00C-4820-BBA2-C9D3B59B388C}" srcOrd="1" destOrd="0" presId="urn:microsoft.com/office/officeart/2005/8/layout/hProcess9"/>
    <dgm:cxn modelId="{F89F11A2-82CE-454E-8787-8AE4430C91AF}" type="presParOf" srcId="{FADD969D-866F-4F68-802F-8563F836BCE2}" destId="{6FCE0227-34CE-42D9-8E2E-63716A6FEA27}" srcOrd="2" destOrd="0" presId="urn:microsoft.com/office/officeart/2005/8/layout/hProcess9"/>
    <dgm:cxn modelId="{A9F6A13E-F42E-42DC-9B34-5C2C21F14367}" type="presParOf" srcId="{FADD969D-866F-4F68-802F-8563F836BCE2}" destId="{6F007D40-8D7C-4964-BA76-6E7CC0EF311A}" srcOrd="3" destOrd="0" presId="urn:microsoft.com/office/officeart/2005/8/layout/hProcess9"/>
    <dgm:cxn modelId="{30067039-ACE4-4D86-B178-C6D1E95559C1}" type="presParOf" srcId="{FADD969D-866F-4F68-802F-8563F836BCE2}" destId="{D0E9485B-B808-40E0-ACCF-BF74F757FEDB}" srcOrd="4" destOrd="0" presId="urn:microsoft.com/office/officeart/2005/8/layout/hProcess9"/>
    <dgm:cxn modelId="{D9C971E0-5D85-4EBE-9F4E-55A0FC519D3C}" type="presParOf" srcId="{FADD969D-866F-4F68-802F-8563F836BCE2}" destId="{5C76ACE7-3DBE-4CD7-8259-C8EDE2559E24}" srcOrd="5" destOrd="0" presId="urn:microsoft.com/office/officeart/2005/8/layout/hProcess9"/>
    <dgm:cxn modelId="{82E0C417-B345-4FAB-8054-1720B554CD21}" type="presParOf" srcId="{FADD969D-866F-4F68-802F-8563F836BCE2}" destId="{86494AE6-6F03-44D3-8850-D22679DCC060}" srcOrd="6"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CDB04AD-B5CE-4C6F-8DA1-FE9D40135272}" type="doc">
      <dgm:prSet loTypeId="urn:microsoft.com/office/officeart/2005/8/layout/chevron2" loCatId="process" qsTypeId="urn:microsoft.com/office/officeart/2005/8/quickstyle/simple1" qsCatId="simple" csTypeId="urn:microsoft.com/office/officeart/2005/8/colors/accent1_3" csCatId="accent1" phldr="1"/>
      <dgm:spPr/>
      <dgm:t>
        <a:bodyPr/>
        <a:lstStyle/>
        <a:p>
          <a:endParaRPr lang="es-ES"/>
        </a:p>
      </dgm:t>
    </dgm:pt>
    <dgm:pt modelId="{574E616F-AAD7-4D65-82BC-31DC2933B345}">
      <dgm:prSet phldrT="[Texto]"/>
      <dgm:spPr/>
      <dgm:t>
        <a:bodyPr/>
        <a:lstStyle/>
        <a:p>
          <a:r>
            <a:rPr lang="es-ES" dirty="0">
              <a:latin typeface="Montserrat" pitchFamily="2" charset="0"/>
            </a:rPr>
            <a:t>Verificar</a:t>
          </a:r>
        </a:p>
      </dgm:t>
    </dgm:pt>
    <dgm:pt modelId="{28D26FC8-6A5D-4CC3-9C98-AA8D7DAEF714}" type="parTrans" cxnId="{4B3B1513-7F17-419D-B1A1-F9924CBDF0EF}">
      <dgm:prSet/>
      <dgm:spPr/>
      <dgm:t>
        <a:bodyPr/>
        <a:lstStyle/>
        <a:p>
          <a:endParaRPr lang="es-ES">
            <a:latin typeface="Montserrat" pitchFamily="2" charset="0"/>
          </a:endParaRPr>
        </a:p>
      </dgm:t>
    </dgm:pt>
    <dgm:pt modelId="{9DC73AA0-C6A5-4828-9785-31D8CA546B34}" type="sibTrans" cxnId="{4B3B1513-7F17-419D-B1A1-F9924CBDF0EF}">
      <dgm:prSet/>
      <dgm:spPr/>
      <dgm:t>
        <a:bodyPr/>
        <a:lstStyle/>
        <a:p>
          <a:endParaRPr lang="es-ES">
            <a:latin typeface="Montserrat" pitchFamily="2" charset="0"/>
          </a:endParaRPr>
        </a:p>
      </dgm:t>
    </dgm:pt>
    <dgm:pt modelId="{CD5746C0-1A1F-4AA8-88AF-FBDF7CBAA87E}">
      <dgm:prSet phldrT="[Texto]"/>
      <dgm:spPr/>
      <dgm:t>
        <a:bodyPr/>
        <a:lstStyle/>
        <a:p>
          <a:r>
            <a:rPr lang="es-ES">
              <a:latin typeface="Montserrat" pitchFamily="2" charset="0"/>
            </a:rPr>
            <a:t>¿Está todo bien escrito?</a:t>
          </a:r>
          <a:endParaRPr lang="es-ES" dirty="0">
            <a:latin typeface="Montserrat" pitchFamily="2" charset="0"/>
          </a:endParaRPr>
        </a:p>
      </dgm:t>
    </dgm:pt>
    <dgm:pt modelId="{07B7A59E-9F5F-46F2-8DD5-DCCA4265E2CF}" type="parTrans" cxnId="{DF69825F-810E-45A2-B052-957DFA2886AC}">
      <dgm:prSet/>
      <dgm:spPr/>
      <dgm:t>
        <a:bodyPr/>
        <a:lstStyle/>
        <a:p>
          <a:endParaRPr lang="es-ES">
            <a:latin typeface="Montserrat" pitchFamily="2" charset="0"/>
          </a:endParaRPr>
        </a:p>
      </dgm:t>
    </dgm:pt>
    <dgm:pt modelId="{509E7DBB-3639-4A6D-BBC0-8C574D282F18}" type="sibTrans" cxnId="{DF69825F-810E-45A2-B052-957DFA2886AC}">
      <dgm:prSet/>
      <dgm:spPr/>
      <dgm:t>
        <a:bodyPr/>
        <a:lstStyle/>
        <a:p>
          <a:endParaRPr lang="es-ES">
            <a:latin typeface="Montserrat" pitchFamily="2" charset="0"/>
          </a:endParaRPr>
        </a:p>
      </dgm:t>
    </dgm:pt>
    <dgm:pt modelId="{E290C359-1BC3-4D08-B1D7-F4FA443BA0A4}">
      <dgm:prSet phldrT="[Texto]"/>
      <dgm:spPr/>
      <dgm:t>
        <a:bodyPr/>
        <a:lstStyle/>
        <a:p>
          <a:r>
            <a:rPr lang="es-ES">
              <a:latin typeface="Montserrat" pitchFamily="2" charset="0"/>
            </a:rPr>
            <a:t>¿Existen los objetos? Incluye los internos de objetos</a:t>
          </a:r>
          <a:endParaRPr lang="es-ES" dirty="0">
            <a:latin typeface="Montserrat" pitchFamily="2" charset="0"/>
          </a:endParaRPr>
        </a:p>
      </dgm:t>
    </dgm:pt>
    <dgm:pt modelId="{4DBBF27B-6A96-420D-A120-560FE7DB6AD6}" type="parTrans" cxnId="{3CC02D3E-5A27-4F28-9D1D-D1496524698A}">
      <dgm:prSet/>
      <dgm:spPr/>
      <dgm:t>
        <a:bodyPr/>
        <a:lstStyle/>
        <a:p>
          <a:endParaRPr lang="es-ES">
            <a:latin typeface="Montserrat" pitchFamily="2" charset="0"/>
          </a:endParaRPr>
        </a:p>
      </dgm:t>
    </dgm:pt>
    <dgm:pt modelId="{A83FEE3E-EB3C-41C3-BEA2-0A8AC249CE49}" type="sibTrans" cxnId="{3CC02D3E-5A27-4F28-9D1D-D1496524698A}">
      <dgm:prSet/>
      <dgm:spPr/>
      <dgm:t>
        <a:bodyPr/>
        <a:lstStyle/>
        <a:p>
          <a:endParaRPr lang="es-ES">
            <a:latin typeface="Montserrat" pitchFamily="2" charset="0"/>
          </a:endParaRPr>
        </a:p>
      </dgm:t>
    </dgm:pt>
    <dgm:pt modelId="{13B62DF4-50FC-4569-9E8A-306090A1FE22}">
      <dgm:prSet phldrT="[Texto]"/>
      <dgm:spPr/>
      <dgm:t>
        <a:bodyPr/>
        <a:lstStyle/>
        <a:p>
          <a:r>
            <a:rPr lang="es-ES" dirty="0">
              <a:latin typeface="Montserrat" pitchFamily="2" charset="0"/>
            </a:rPr>
            <a:t>Preparar</a:t>
          </a:r>
        </a:p>
      </dgm:t>
    </dgm:pt>
    <dgm:pt modelId="{A35C53A7-2A49-4757-B2E0-EF661609A7FC}" type="parTrans" cxnId="{E5E33E6C-19EB-4F9B-876B-671A185935C2}">
      <dgm:prSet/>
      <dgm:spPr/>
      <dgm:t>
        <a:bodyPr/>
        <a:lstStyle/>
        <a:p>
          <a:endParaRPr lang="es-ES">
            <a:latin typeface="Montserrat" pitchFamily="2" charset="0"/>
          </a:endParaRPr>
        </a:p>
      </dgm:t>
    </dgm:pt>
    <dgm:pt modelId="{ED0AFDDB-34B2-4EF5-99F6-801B44DCC0DB}" type="sibTrans" cxnId="{E5E33E6C-19EB-4F9B-876B-671A185935C2}">
      <dgm:prSet/>
      <dgm:spPr/>
      <dgm:t>
        <a:bodyPr/>
        <a:lstStyle/>
        <a:p>
          <a:endParaRPr lang="es-ES">
            <a:latin typeface="Montserrat" pitchFamily="2" charset="0"/>
          </a:endParaRPr>
        </a:p>
      </dgm:t>
    </dgm:pt>
    <dgm:pt modelId="{473F94EA-E879-42A2-814B-87F8465581BF}">
      <dgm:prSet phldrT="[Texto]"/>
      <dgm:spPr/>
      <dgm:t>
        <a:bodyPr/>
        <a:lstStyle/>
        <a:p>
          <a:r>
            <a:rPr lang="es-ES">
              <a:latin typeface="Montserrat" pitchFamily="2" charset="0"/>
            </a:rPr>
            <a:t>¿Tengo un plan anterior para esta consulta?</a:t>
          </a:r>
          <a:endParaRPr lang="es-ES" dirty="0">
            <a:latin typeface="Montserrat" pitchFamily="2" charset="0"/>
          </a:endParaRPr>
        </a:p>
      </dgm:t>
    </dgm:pt>
    <dgm:pt modelId="{823D9E09-A253-4DC5-A474-F2F672DAE0B3}" type="parTrans" cxnId="{9560C650-55EA-4C62-9978-5DF4A3DB0881}">
      <dgm:prSet/>
      <dgm:spPr/>
      <dgm:t>
        <a:bodyPr/>
        <a:lstStyle/>
        <a:p>
          <a:endParaRPr lang="es-ES">
            <a:latin typeface="Montserrat" pitchFamily="2" charset="0"/>
          </a:endParaRPr>
        </a:p>
      </dgm:t>
    </dgm:pt>
    <dgm:pt modelId="{90550AC5-1DA2-4506-B067-E6D3C2A6B22A}" type="sibTrans" cxnId="{9560C650-55EA-4C62-9978-5DF4A3DB0881}">
      <dgm:prSet/>
      <dgm:spPr/>
      <dgm:t>
        <a:bodyPr/>
        <a:lstStyle/>
        <a:p>
          <a:endParaRPr lang="es-ES">
            <a:latin typeface="Montserrat" pitchFamily="2" charset="0"/>
          </a:endParaRPr>
        </a:p>
      </dgm:t>
    </dgm:pt>
    <dgm:pt modelId="{E8E04CB2-146D-4A37-80A3-2A9FC2F34ADB}">
      <dgm:prSet phldrT="[Texto]"/>
      <dgm:spPr/>
      <dgm:t>
        <a:bodyPr/>
        <a:lstStyle/>
        <a:p>
          <a:r>
            <a:rPr lang="es-ES" dirty="0">
              <a:latin typeface="Montserrat" pitchFamily="2" charset="0"/>
            </a:rPr>
            <a:t>Preparar el plan de ejecución</a:t>
          </a:r>
        </a:p>
      </dgm:t>
    </dgm:pt>
    <dgm:pt modelId="{C99DA1C5-13E7-4740-B4FA-0E01C580B972}" type="parTrans" cxnId="{A5351F22-369B-436F-B6A2-66A562938B28}">
      <dgm:prSet/>
      <dgm:spPr/>
      <dgm:t>
        <a:bodyPr/>
        <a:lstStyle/>
        <a:p>
          <a:endParaRPr lang="es-ES">
            <a:latin typeface="Montserrat" pitchFamily="2" charset="0"/>
          </a:endParaRPr>
        </a:p>
      </dgm:t>
    </dgm:pt>
    <dgm:pt modelId="{5440181C-37E1-45B4-B835-D1EF9E13B1EB}" type="sibTrans" cxnId="{A5351F22-369B-436F-B6A2-66A562938B28}">
      <dgm:prSet/>
      <dgm:spPr/>
      <dgm:t>
        <a:bodyPr/>
        <a:lstStyle/>
        <a:p>
          <a:endParaRPr lang="es-ES">
            <a:latin typeface="Montserrat" pitchFamily="2" charset="0"/>
          </a:endParaRPr>
        </a:p>
      </dgm:t>
    </dgm:pt>
    <dgm:pt modelId="{A0405BA4-045C-4E3C-963D-80D8A1D4A09E}">
      <dgm:prSet phldrT="[Texto]"/>
      <dgm:spPr/>
      <dgm:t>
        <a:bodyPr/>
        <a:lstStyle/>
        <a:p>
          <a:r>
            <a:rPr lang="es-ES" dirty="0">
              <a:latin typeface="Montserrat" pitchFamily="2" charset="0"/>
            </a:rPr>
            <a:t>Ejecutar</a:t>
          </a:r>
        </a:p>
      </dgm:t>
    </dgm:pt>
    <dgm:pt modelId="{22AD3B9B-DCEB-4B62-BF4A-ADCA6FF06F64}" type="parTrans" cxnId="{282822C6-BFF0-41EF-AD5B-B06453876146}">
      <dgm:prSet/>
      <dgm:spPr/>
      <dgm:t>
        <a:bodyPr/>
        <a:lstStyle/>
        <a:p>
          <a:endParaRPr lang="es-ES">
            <a:latin typeface="Montserrat" pitchFamily="2" charset="0"/>
          </a:endParaRPr>
        </a:p>
      </dgm:t>
    </dgm:pt>
    <dgm:pt modelId="{9B5373CE-C7BE-4856-8929-51E9EE685C2E}" type="sibTrans" cxnId="{282822C6-BFF0-41EF-AD5B-B06453876146}">
      <dgm:prSet/>
      <dgm:spPr/>
      <dgm:t>
        <a:bodyPr/>
        <a:lstStyle/>
        <a:p>
          <a:endParaRPr lang="es-ES">
            <a:latin typeface="Montserrat" pitchFamily="2" charset="0"/>
          </a:endParaRPr>
        </a:p>
      </dgm:t>
    </dgm:pt>
    <dgm:pt modelId="{DEA2F15A-09B2-4D7F-81F1-B51341921CAD}">
      <dgm:prSet phldrT="[Texto]"/>
      <dgm:spPr/>
      <dgm:t>
        <a:bodyPr/>
        <a:lstStyle/>
        <a:p>
          <a:r>
            <a:rPr lang="es-ES">
              <a:latin typeface="Montserrat" pitchFamily="2" charset="0"/>
            </a:rPr>
            <a:t>Procesar la consulta</a:t>
          </a:r>
          <a:endParaRPr lang="es-ES" dirty="0">
            <a:latin typeface="Montserrat" pitchFamily="2" charset="0"/>
          </a:endParaRPr>
        </a:p>
      </dgm:t>
    </dgm:pt>
    <dgm:pt modelId="{610D57D5-01E3-457D-B592-635D047A4529}" type="parTrans" cxnId="{38A043A8-FE4B-40BE-9700-6729FB8C68E0}">
      <dgm:prSet/>
      <dgm:spPr/>
      <dgm:t>
        <a:bodyPr/>
        <a:lstStyle/>
        <a:p>
          <a:endParaRPr lang="es-ES">
            <a:latin typeface="Montserrat" pitchFamily="2" charset="0"/>
          </a:endParaRPr>
        </a:p>
      </dgm:t>
    </dgm:pt>
    <dgm:pt modelId="{DD3299A7-AF7F-47BE-AE34-F2683C399EF5}" type="sibTrans" cxnId="{38A043A8-FE4B-40BE-9700-6729FB8C68E0}">
      <dgm:prSet/>
      <dgm:spPr/>
      <dgm:t>
        <a:bodyPr/>
        <a:lstStyle/>
        <a:p>
          <a:endParaRPr lang="es-ES">
            <a:latin typeface="Montserrat" pitchFamily="2" charset="0"/>
          </a:endParaRPr>
        </a:p>
      </dgm:t>
    </dgm:pt>
    <dgm:pt modelId="{CFFCC466-E914-4082-99BC-709ECE6A4CC5}">
      <dgm:prSet phldrT="[Texto]"/>
      <dgm:spPr/>
      <dgm:t>
        <a:bodyPr/>
        <a:lstStyle/>
        <a:p>
          <a:r>
            <a:rPr lang="es-ES" dirty="0">
              <a:latin typeface="Montserrat" pitchFamily="2" charset="0"/>
            </a:rPr>
            <a:t>Mostrar la información, escribir en una tabla, etc…</a:t>
          </a:r>
        </a:p>
      </dgm:t>
    </dgm:pt>
    <dgm:pt modelId="{D28B5406-D926-4553-8244-BCC36D8406B2}" type="parTrans" cxnId="{7ABAEE4F-B155-43EC-9B4C-9D3EE0B1F101}">
      <dgm:prSet/>
      <dgm:spPr/>
      <dgm:t>
        <a:bodyPr/>
        <a:lstStyle/>
        <a:p>
          <a:endParaRPr lang="es-ES">
            <a:latin typeface="Montserrat" pitchFamily="2" charset="0"/>
          </a:endParaRPr>
        </a:p>
      </dgm:t>
    </dgm:pt>
    <dgm:pt modelId="{5FBD8BED-4A92-4952-A7AF-C7A4C6960E89}" type="sibTrans" cxnId="{7ABAEE4F-B155-43EC-9B4C-9D3EE0B1F101}">
      <dgm:prSet/>
      <dgm:spPr/>
      <dgm:t>
        <a:bodyPr/>
        <a:lstStyle/>
        <a:p>
          <a:endParaRPr lang="es-ES">
            <a:latin typeface="Montserrat" pitchFamily="2" charset="0"/>
          </a:endParaRPr>
        </a:p>
      </dgm:t>
    </dgm:pt>
    <dgm:pt modelId="{F883CD9E-E5AA-4C68-AEA0-81F323458462}">
      <dgm:prSet phldrT="[Texto]"/>
      <dgm:spPr/>
      <dgm:t>
        <a:bodyPr/>
        <a:lstStyle/>
        <a:p>
          <a:r>
            <a:rPr lang="es-ES">
              <a:latin typeface="Montserrat" pitchFamily="2" charset="0"/>
            </a:rPr>
            <a:t>¿Tienes permisos?</a:t>
          </a:r>
          <a:endParaRPr lang="es-ES" dirty="0">
            <a:latin typeface="Montserrat" pitchFamily="2" charset="0"/>
          </a:endParaRPr>
        </a:p>
      </dgm:t>
    </dgm:pt>
    <dgm:pt modelId="{D7A8238D-0E8E-4E35-BA03-6C858B0FF5C8}" type="parTrans" cxnId="{2959B61E-21F8-4E69-B08D-E19CB07C1EA1}">
      <dgm:prSet/>
      <dgm:spPr/>
      <dgm:t>
        <a:bodyPr/>
        <a:lstStyle/>
        <a:p>
          <a:endParaRPr lang="es-ES">
            <a:latin typeface="Montserrat" pitchFamily="2" charset="0"/>
          </a:endParaRPr>
        </a:p>
      </dgm:t>
    </dgm:pt>
    <dgm:pt modelId="{F4BB1795-83DC-4C3B-90D3-27D78ED785C0}" type="sibTrans" cxnId="{2959B61E-21F8-4E69-B08D-E19CB07C1EA1}">
      <dgm:prSet/>
      <dgm:spPr/>
      <dgm:t>
        <a:bodyPr/>
        <a:lstStyle/>
        <a:p>
          <a:endParaRPr lang="es-ES">
            <a:latin typeface="Montserrat" pitchFamily="2" charset="0"/>
          </a:endParaRPr>
        </a:p>
      </dgm:t>
    </dgm:pt>
    <dgm:pt modelId="{DB67A06E-8AEC-4734-9BEA-13C7B10A7C32}">
      <dgm:prSet phldrT="[Texto]"/>
      <dgm:spPr/>
      <dgm:t>
        <a:bodyPr/>
        <a:lstStyle/>
        <a:p>
          <a:r>
            <a:rPr lang="es-ES">
              <a:latin typeface="Montserrat" pitchFamily="2" charset="0"/>
            </a:rPr>
            <a:t>¿Puedo hacer las uniones?</a:t>
          </a:r>
          <a:endParaRPr lang="es-ES" dirty="0">
            <a:latin typeface="Montserrat" pitchFamily="2" charset="0"/>
          </a:endParaRPr>
        </a:p>
      </dgm:t>
    </dgm:pt>
    <dgm:pt modelId="{E707B7BB-ECF5-4B98-A3CC-FBAFC0246F9F}" type="parTrans" cxnId="{420F6DE9-ED4A-4EF1-BEF3-915A5E905ABB}">
      <dgm:prSet/>
      <dgm:spPr/>
      <dgm:t>
        <a:bodyPr/>
        <a:lstStyle/>
        <a:p>
          <a:endParaRPr lang="es-ES">
            <a:latin typeface="Montserrat" pitchFamily="2" charset="0"/>
          </a:endParaRPr>
        </a:p>
      </dgm:t>
    </dgm:pt>
    <dgm:pt modelId="{CF8968AE-0660-41EF-88B2-29AFA411681B}" type="sibTrans" cxnId="{420F6DE9-ED4A-4EF1-BEF3-915A5E905ABB}">
      <dgm:prSet/>
      <dgm:spPr/>
      <dgm:t>
        <a:bodyPr/>
        <a:lstStyle/>
        <a:p>
          <a:endParaRPr lang="es-ES">
            <a:latin typeface="Montserrat" pitchFamily="2" charset="0"/>
          </a:endParaRPr>
        </a:p>
      </dgm:t>
    </dgm:pt>
    <dgm:pt modelId="{E7CEE36E-2B03-4834-9390-05D6B2C32851}">
      <dgm:prSet phldrT="[Texto]"/>
      <dgm:spPr/>
      <dgm:t>
        <a:bodyPr/>
        <a:lstStyle/>
        <a:p>
          <a:r>
            <a:rPr lang="es-ES" dirty="0">
              <a:latin typeface="Montserrat" pitchFamily="2" charset="0"/>
            </a:rPr>
            <a:t>Consultar Metadatos  (Estadísticas, Índices, Recursos)</a:t>
          </a:r>
        </a:p>
      </dgm:t>
    </dgm:pt>
    <dgm:pt modelId="{D4C7828D-BB87-49B7-81F7-76E0B5B9D1D5}" type="parTrans" cxnId="{37062CC7-FD5A-4FDC-8D99-FF54378699FD}">
      <dgm:prSet/>
      <dgm:spPr/>
      <dgm:t>
        <a:bodyPr/>
        <a:lstStyle/>
        <a:p>
          <a:endParaRPr lang="es-ES">
            <a:latin typeface="Montserrat" pitchFamily="2" charset="0"/>
          </a:endParaRPr>
        </a:p>
      </dgm:t>
    </dgm:pt>
    <dgm:pt modelId="{9581CB04-EE76-4C50-8475-A6339D25FDC5}" type="sibTrans" cxnId="{37062CC7-FD5A-4FDC-8D99-FF54378699FD}">
      <dgm:prSet/>
      <dgm:spPr/>
      <dgm:t>
        <a:bodyPr/>
        <a:lstStyle/>
        <a:p>
          <a:endParaRPr lang="es-ES">
            <a:latin typeface="Montserrat" pitchFamily="2" charset="0"/>
          </a:endParaRPr>
        </a:p>
      </dgm:t>
    </dgm:pt>
    <dgm:pt modelId="{1D53579C-531B-4428-A501-7CF3CA794469}">
      <dgm:prSet phldrT="[Texto]"/>
      <dgm:spPr/>
      <dgm:t>
        <a:bodyPr/>
        <a:lstStyle/>
        <a:p>
          <a:r>
            <a:rPr lang="es-ES" dirty="0">
              <a:latin typeface="Montserrat" pitchFamily="2" charset="0"/>
            </a:rPr>
            <a:t>Orden de las tablas</a:t>
          </a:r>
        </a:p>
      </dgm:t>
    </dgm:pt>
    <dgm:pt modelId="{EDEDB110-DC69-4112-9102-AD8998F6B694}" type="parTrans" cxnId="{76978589-F3F4-44B1-8695-3B57355B67B9}">
      <dgm:prSet/>
      <dgm:spPr/>
      <dgm:t>
        <a:bodyPr/>
        <a:lstStyle/>
        <a:p>
          <a:endParaRPr lang="es-ES">
            <a:latin typeface="Montserrat" pitchFamily="2" charset="0"/>
          </a:endParaRPr>
        </a:p>
      </dgm:t>
    </dgm:pt>
    <dgm:pt modelId="{8520C66E-D548-4FCC-84C6-D7703C389E9B}" type="sibTrans" cxnId="{76978589-F3F4-44B1-8695-3B57355B67B9}">
      <dgm:prSet/>
      <dgm:spPr/>
      <dgm:t>
        <a:bodyPr/>
        <a:lstStyle/>
        <a:p>
          <a:endParaRPr lang="es-ES">
            <a:latin typeface="Montserrat" pitchFamily="2" charset="0"/>
          </a:endParaRPr>
        </a:p>
      </dgm:t>
    </dgm:pt>
    <dgm:pt modelId="{63A1AD52-9158-499B-90EB-164C0D4091DB}">
      <dgm:prSet phldrT="[Texto]"/>
      <dgm:spPr/>
      <dgm:t>
        <a:bodyPr/>
        <a:lstStyle/>
        <a:p>
          <a:r>
            <a:rPr lang="es-ES">
              <a:latin typeface="Montserrat" pitchFamily="2" charset="0"/>
            </a:rPr>
            <a:t>¿Tengo sugerencias?</a:t>
          </a:r>
          <a:endParaRPr lang="es-ES" dirty="0">
            <a:latin typeface="Montserrat" pitchFamily="2" charset="0"/>
          </a:endParaRPr>
        </a:p>
      </dgm:t>
    </dgm:pt>
    <dgm:pt modelId="{A396C000-5BF2-465E-AF3C-D1629D3E6559}" type="parTrans" cxnId="{237E2F97-0194-4569-8461-01CE913EBCD8}">
      <dgm:prSet/>
      <dgm:spPr/>
      <dgm:t>
        <a:bodyPr/>
        <a:lstStyle/>
        <a:p>
          <a:endParaRPr lang="es-ES">
            <a:latin typeface="Montserrat" pitchFamily="2" charset="0"/>
          </a:endParaRPr>
        </a:p>
      </dgm:t>
    </dgm:pt>
    <dgm:pt modelId="{5262DB7B-54BF-4A6F-A36C-30194D8FB354}" type="sibTrans" cxnId="{237E2F97-0194-4569-8461-01CE913EBCD8}">
      <dgm:prSet/>
      <dgm:spPr/>
      <dgm:t>
        <a:bodyPr/>
        <a:lstStyle/>
        <a:p>
          <a:endParaRPr lang="es-ES">
            <a:latin typeface="Montserrat" pitchFamily="2" charset="0"/>
          </a:endParaRPr>
        </a:p>
      </dgm:t>
    </dgm:pt>
    <dgm:pt modelId="{515387A4-7154-4FD5-8E3A-29DDDD72EFAD}" type="pres">
      <dgm:prSet presAssocID="{6CDB04AD-B5CE-4C6F-8DA1-FE9D40135272}" presName="linearFlow" presStyleCnt="0">
        <dgm:presLayoutVars>
          <dgm:dir/>
          <dgm:animLvl val="lvl"/>
          <dgm:resizeHandles val="exact"/>
        </dgm:presLayoutVars>
      </dgm:prSet>
      <dgm:spPr/>
    </dgm:pt>
    <dgm:pt modelId="{9AFBA44A-3A1F-4C6B-A692-AB79715E29EC}" type="pres">
      <dgm:prSet presAssocID="{574E616F-AAD7-4D65-82BC-31DC2933B345}" presName="composite" presStyleCnt="0"/>
      <dgm:spPr/>
    </dgm:pt>
    <dgm:pt modelId="{7BB65F4C-76D9-4213-8B68-7D3BBA514AF4}" type="pres">
      <dgm:prSet presAssocID="{574E616F-AAD7-4D65-82BC-31DC2933B345}" presName="parentText" presStyleLbl="alignNode1" presStyleIdx="0" presStyleCnt="3">
        <dgm:presLayoutVars>
          <dgm:chMax val="1"/>
          <dgm:bulletEnabled val="1"/>
        </dgm:presLayoutVars>
      </dgm:prSet>
      <dgm:spPr/>
    </dgm:pt>
    <dgm:pt modelId="{7A173A97-17D3-4F35-BC81-3CB54286877B}" type="pres">
      <dgm:prSet presAssocID="{574E616F-AAD7-4D65-82BC-31DC2933B345}" presName="descendantText" presStyleLbl="alignAcc1" presStyleIdx="0" presStyleCnt="3">
        <dgm:presLayoutVars>
          <dgm:bulletEnabled val="1"/>
        </dgm:presLayoutVars>
      </dgm:prSet>
      <dgm:spPr/>
    </dgm:pt>
    <dgm:pt modelId="{B58F7B57-0E86-42BE-827F-1E3295D77EA0}" type="pres">
      <dgm:prSet presAssocID="{9DC73AA0-C6A5-4828-9785-31D8CA546B34}" presName="sp" presStyleCnt="0"/>
      <dgm:spPr/>
    </dgm:pt>
    <dgm:pt modelId="{536D0D8F-4C14-4318-97A2-D2C40ED65E7E}" type="pres">
      <dgm:prSet presAssocID="{13B62DF4-50FC-4569-9E8A-306090A1FE22}" presName="composite" presStyleCnt="0"/>
      <dgm:spPr/>
    </dgm:pt>
    <dgm:pt modelId="{F0112CFC-B015-471B-93E7-D522AE528224}" type="pres">
      <dgm:prSet presAssocID="{13B62DF4-50FC-4569-9E8A-306090A1FE22}" presName="parentText" presStyleLbl="alignNode1" presStyleIdx="1" presStyleCnt="3">
        <dgm:presLayoutVars>
          <dgm:chMax val="1"/>
          <dgm:bulletEnabled val="1"/>
        </dgm:presLayoutVars>
      </dgm:prSet>
      <dgm:spPr/>
    </dgm:pt>
    <dgm:pt modelId="{FEA093EA-9C09-471A-90CE-DA33C0E8498C}" type="pres">
      <dgm:prSet presAssocID="{13B62DF4-50FC-4569-9E8A-306090A1FE22}" presName="descendantText" presStyleLbl="alignAcc1" presStyleIdx="1" presStyleCnt="3">
        <dgm:presLayoutVars>
          <dgm:bulletEnabled val="1"/>
        </dgm:presLayoutVars>
      </dgm:prSet>
      <dgm:spPr/>
    </dgm:pt>
    <dgm:pt modelId="{0C2A8D7D-A069-40D9-BA25-60BC82F32B10}" type="pres">
      <dgm:prSet presAssocID="{ED0AFDDB-34B2-4EF5-99F6-801B44DCC0DB}" presName="sp" presStyleCnt="0"/>
      <dgm:spPr/>
    </dgm:pt>
    <dgm:pt modelId="{4C0E2FDA-3D8C-487B-86DA-26A91EF78A12}" type="pres">
      <dgm:prSet presAssocID="{A0405BA4-045C-4E3C-963D-80D8A1D4A09E}" presName="composite" presStyleCnt="0"/>
      <dgm:spPr/>
    </dgm:pt>
    <dgm:pt modelId="{ADD9E005-7997-4341-AF5A-2811F95F22A5}" type="pres">
      <dgm:prSet presAssocID="{A0405BA4-045C-4E3C-963D-80D8A1D4A09E}" presName="parentText" presStyleLbl="alignNode1" presStyleIdx="2" presStyleCnt="3">
        <dgm:presLayoutVars>
          <dgm:chMax val="1"/>
          <dgm:bulletEnabled val="1"/>
        </dgm:presLayoutVars>
      </dgm:prSet>
      <dgm:spPr/>
    </dgm:pt>
    <dgm:pt modelId="{E83D230D-B641-4FE3-8E37-37FD2FFC24B0}" type="pres">
      <dgm:prSet presAssocID="{A0405BA4-045C-4E3C-963D-80D8A1D4A09E}" presName="descendantText" presStyleLbl="alignAcc1" presStyleIdx="2" presStyleCnt="3">
        <dgm:presLayoutVars>
          <dgm:bulletEnabled val="1"/>
        </dgm:presLayoutVars>
      </dgm:prSet>
      <dgm:spPr/>
    </dgm:pt>
  </dgm:ptLst>
  <dgm:cxnLst>
    <dgm:cxn modelId="{4B3B1513-7F17-419D-B1A1-F9924CBDF0EF}" srcId="{6CDB04AD-B5CE-4C6F-8DA1-FE9D40135272}" destId="{574E616F-AAD7-4D65-82BC-31DC2933B345}" srcOrd="0" destOrd="0" parTransId="{28D26FC8-6A5D-4CC3-9C98-AA8D7DAEF714}" sibTransId="{9DC73AA0-C6A5-4828-9785-31D8CA546B34}"/>
    <dgm:cxn modelId="{01ECEB17-C88A-4412-B586-58ABD0E7FF28}" type="presOf" srcId="{473F94EA-E879-42A2-814B-87F8465581BF}" destId="{FEA093EA-9C09-471A-90CE-DA33C0E8498C}" srcOrd="0" destOrd="0" presId="urn:microsoft.com/office/officeart/2005/8/layout/chevron2"/>
    <dgm:cxn modelId="{2959B61E-21F8-4E69-B08D-E19CB07C1EA1}" srcId="{574E616F-AAD7-4D65-82BC-31DC2933B345}" destId="{F883CD9E-E5AA-4C68-AEA0-81F323458462}" srcOrd="2" destOrd="0" parTransId="{D7A8238D-0E8E-4E35-BA03-6C858B0FF5C8}" sibTransId="{F4BB1795-83DC-4C3B-90D3-27D78ED785C0}"/>
    <dgm:cxn modelId="{A5351F22-369B-436F-B6A2-66A562938B28}" srcId="{13B62DF4-50FC-4569-9E8A-306090A1FE22}" destId="{E8E04CB2-146D-4A37-80A3-2A9FC2F34ADB}" srcOrd="2" destOrd="0" parTransId="{C99DA1C5-13E7-4740-B4FA-0E01C580B972}" sibTransId="{5440181C-37E1-45B4-B835-D1EF9E13B1EB}"/>
    <dgm:cxn modelId="{6D1B0B28-41AD-4710-AED7-FC45B55B9C8E}" type="presOf" srcId="{A0405BA4-045C-4E3C-963D-80D8A1D4A09E}" destId="{ADD9E005-7997-4341-AF5A-2811F95F22A5}" srcOrd="0" destOrd="0" presId="urn:microsoft.com/office/officeart/2005/8/layout/chevron2"/>
    <dgm:cxn modelId="{4A653729-C0B1-4C2C-88A4-D4D405FC2DD7}" type="presOf" srcId="{6CDB04AD-B5CE-4C6F-8DA1-FE9D40135272}" destId="{515387A4-7154-4FD5-8E3A-29DDDD72EFAD}" srcOrd="0" destOrd="0" presId="urn:microsoft.com/office/officeart/2005/8/layout/chevron2"/>
    <dgm:cxn modelId="{0871422D-C2EE-4FE5-9169-A76CE689718C}" type="presOf" srcId="{E290C359-1BC3-4D08-B1D7-F4FA443BA0A4}" destId="{7A173A97-17D3-4F35-BC81-3CB54286877B}" srcOrd="0" destOrd="1" presId="urn:microsoft.com/office/officeart/2005/8/layout/chevron2"/>
    <dgm:cxn modelId="{3CC02D3E-5A27-4F28-9D1D-D1496524698A}" srcId="{574E616F-AAD7-4D65-82BC-31DC2933B345}" destId="{E290C359-1BC3-4D08-B1D7-F4FA443BA0A4}" srcOrd="1" destOrd="0" parTransId="{4DBBF27B-6A96-420D-A120-560FE7DB6AD6}" sibTransId="{A83FEE3E-EB3C-41C3-BEA2-0A8AC249CE49}"/>
    <dgm:cxn modelId="{DF69825F-810E-45A2-B052-957DFA2886AC}" srcId="{574E616F-AAD7-4D65-82BC-31DC2933B345}" destId="{CD5746C0-1A1F-4AA8-88AF-FBDF7CBAA87E}" srcOrd="0" destOrd="0" parTransId="{07B7A59E-9F5F-46F2-8DD5-DCCA4265E2CF}" sibTransId="{509E7DBB-3639-4A6D-BBC0-8C574D282F18}"/>
    <dgm:cxn modelId="{ECA35C66-BD4F-4C6A-BA92-48D6122E1089}" type="presOf" srcId="{574E616F-AAD7-4D65-82BC-31DC2933B345}" destId="{7BB65F4C-76D9-4213-8B68-7D3BBA514AF4}" srcOrd="0" destOrd="0" presId="urn:microsoft.com/office/officeart/2005/8/layout/chevron2"/>
    <dgm:cxn modelId="{89981E6B-CFFE-4E79-9106-2B0905F6CD6A}" type="presOf" srcId="{63A1AD52-9158-499B-90EB-164C0D4091DB}" destId="{FEA093EA-9C09-471A-90CE-DA33C0E8498C}" srcOrd="0" destOrd="4" presId="urn:microsoft.com/office/officeart/2005/8/layout/chevron2"/>
    <dgm:cxn modelId="{E5E33E6C-19EB-4F9B-876B-671A185935C2}" srcId="{6CDB04AD-B5CE-4C6F-8DA1-FE9D40135272}" destId="{13B62DF4-50FC-4569-9E8A-306090A1FE22}" srcOrd="1" destOrd="0" parTransId="{A35C53A7-2A49-4757-B2E0-EF661609A7FC}" sibTransId="{ED0AFDDB-34B2-4EF5-99F6-801B44DCC0DB}"/>
    <dgm:cxn modelId="{B17AE44C-DAA8-4FDC-9FF1-754775B09770}" type="presOf" srcId="{DEA2F15A-09B2-4D7F-81F1-B51341921CAD}" destId="{E83D230D-B641-4FE3-8E37-37FD2FFC24B0}" srcOrd="0" destOrd="0" presId="urn:microsoft.com/office/officeart/2005/8/layout/chevron2"/>
    <dgm:cxn modelId="{7ABAEE4F-B155-43EC-9B4C-9D3EE0B1F101}" srcId="{A0405BA4-045C-4E3C-963D-80D8A1D4A09E}" destId="{CFFCC466-E914-4082-99BC-709ECE6A4CC5}" srcOrd="1" destOrd="0" parTransId="{D28B5406-D926-4553-8244-BCC36D8406B2}" sibTransId="{5FBD8BED-4A92-4952-A7AF-C7A4C6960E89}"/>
    <dgm:cxn modelId="{9560C650-55EA-4C62-9978-5DF4A3DB0881}" srcId="{13B62DF4-50FC-4569-9E8A-306090A1FE22}" destId="{473F94EA-E879-42A2-814B-87F8465581BF}" srcOrd="0" destOrd="0" parTransId="{823D9E09-A253-4DC5-A474-F2F672DAE0B3}" sibTransId="{90550AC5-1DA2-4506-B067-E6D3C2A6B22A}"/>
    <dgm:cxn modelId="{EC63427B-BFF0-403D-A81E-CC7762C4DBAE}" type="presOf" srcId="{E7CEE36E-2B03-4834-9390-05D6B2C32851}" destId="{FEA093EA-9C09-471A-90CE-DA33C0E8498C}" srcOrd="0" destOrd="1" presId="urn:microsoft.com/office/officeart/2005/8/layout/chevron2"/>
    <dgm:cxn modelId="{9896DF82-13AE-485A-9AB7-7C4C3437F1F0}" type="presOf" srcId="{13B62DF4-50FC-4569-9E8A-306090A1FE22}" destId="{F0112CFC-B015-471B-93E7-D522AE528224}" srcOrd="0" destOrd="0" presId="urn:microsoft.com/office/officeart/2005/8/layout/chevron2"/>
    <dgm:cxn modelId="{0D38D188-E945-47BC-8B8E-3801C51704BB}" type="presOf" srcId="{1D53579C-531B-4428-A501-7CF3CA794469}" destId="{FEA093EA-9C09-471A-90CE-DA33C0E8498C}" srcOrd="0" destOrd="3" presId="urn:microsoft.com/office/officeart/2005/8/layout/chevron2"/>
    <dgm:cxn modelId="{76978589-F3F4-44B1-8695-3B57355B67B9}" srcId="{E8E04CB2-146D-4A37-80A3-2A9FC2F34ADB}" destId="{1D53579C-531B-4428-A501-7CF3CA794469}" srcOrd="0" destOrd="0" parTransId="{EDEDB110-DC69-4112-9102-AD8998F6B694}" sibTransId="{8520C66E-D548-4FCC-84C6-D7703C389E9B}"/>
    <dgm:cxn modelId="{15C7AD92-70FC-4996-89DC-C61D77B274E2}" type="presOf" srcId="{CFFCC466-E914-4082-99BC-709ECE6A4CC5}" destId="{E83D230D-B641-4FE3-8E37-37FD2FFC24B0}" srcOrd="0" destOrd="1" presId="urn:microsoft.com/office/officeart/2005/8/layout/chevron2"/>
    <dgm:cxn modelId="{8ED41594-71E2-4F6D-B29E-E8379A029796}" type="presOf" srcId="{DB67A06E-8AEC-4734-9BEA-13C7B10A7C32}" destId="{7A173A97-17D3-4F35-BC81-3CB54286877B}" srcOrd="0" destOrd="3" presId="urn:microsoft.com/office/officeart/2005/8/layout/chevron2"/>
    <dgm:cxn modelId="{237E2F97-0194-4569-8461-01CE913EBCD8}" srcId="{E8E04CB2-146D-4A37-80A3-2A9FC2F34ADB}" destId="{63A1AD52-9158-499B-90EB-164C0D4091DB}" srcOrd="1" destOrd="0" parTransId="{A396C000-5BF2-465E-AF3C-D1629D3E6559}" sibTransId="{5262DB7B-54BF-4A6F-A36C-30194D8FB354}"/>
    <dgm:cxn modelId="{1C4425A3-B18A-4EDC-95E4-7450EB9720F3}" type="presOf" srcId="{F883CD9E-E5AA-4C68-AEA0-81F323458462}" destId="{7A173A97-17D3-4F35-BC81-3CB54286877B}" srcOrd="0" destOrd="2" presId="urn:microsoft.com/office/officeart/2005/8/layout/chevron2"/>
    <dgm:cxn modelId="{38A043A8-FE4B-40BE-9700-6729FB8C68E0}" srcId="{A0405BA4-045C-4E3C-963D-80D8A1D4A09E}" destId="{DEA2F15A-09B2-4D7F-81F1-B51341921CAD}" srcOrd="0" destOrd="0" parTransId="{610D57D5-01E3-457D-B592-635D047A4529}" sibTransId="{DD3299A7-AF7F-47BE-AE34-F2683C399EF5}"/>
    <dgm:cxn modelId="{282822C6-BFF0-41EF-AD5B-B06453876146}" srcId="{6CDB04AD-B5CE-4C6F-8DA1-FE9D40135272}" destId="{A0405BA4-045C-4E3C-963D-80D8A1D4A09E}" srcOrd="2" destOrd="0" parTransId="{22AD3B9B-DCEB-4B62-BF4A-ADCA6FF06F64}" sibTransId="{9B5373CE-C7BE-4856-8929-51E9EE685C2E}"/>
    <dgm:cxn modelId="{37062CC7-FD5A-4FDC-8D99-FF54378699FD}" srcId="{13B62DF4-50FC-4569-9E8A-306090A1FE22}" destId="{E7CEE36E-2B03-4834-9390-05D6B2C32851}" srcOrd="1" destOrd="0" parTransId="{D4C7828D-BB87-49B7-81F7-76E0B5B9D1D5}" sibTransId="{9581CB04-EE76-4C50-8475-A6339D25FDC5}"/>
    <dgm:cxn modelId="{073A27D9-6A0F-4126-B597-A79A6CB31D70}" type="presOf" srcId="{CD5746C0-1A1F-4AA8-88AF-FBDF7CBAA87E}" destId="{7A173A97-17D3-4F35-BC81-3CB54286877B}" srcOrd="0" destOrd="0" presId="urn:microsoft.com/office/officeart/2005/8/layout/chevron2"/>
    <dgm:cxn modelId="{44105DDF-A999-44AA-B5E5-437DAEE7CCA5}" type="presOf" srcId="{E8E04CB2-146D-4A37-80A3-2A9FC2F34ADB}" destId="{FEA093EA-9C09-471A-90CE-DA33C0E8498C}" srcOrd="0" destOrd="2" presId="urn:microsoft.com/office/officeart/2005/8/layout/chevron2"/>
    <dgm:cxn modelId="{420F6DE9-ED4A-4EF1-BEF3-915A5E905ABB}" srcId="{574E616F-AAD7-4D65-82BC-31DC2933B345}" destId="{DB67A06E-8AEC-4734-9BEA-13C7B10A7C32}" srcOrd="3" destOrd="0" parTransId="{E707B7BB-ECF5-4B98-A3CC-FBAFC0246F9F}" sibTransId="{CF8968AE-0660-41EF-88B2-29AFA411681B}"/>
    <dgm:cxn modelId="{A24DD411-5F56-4E9D-9D05-EEB931107E3D}" type="presParOf" srcId="{515387A4-7154-4FD5-8E3A-29DDDD72EFAD}" destId="{9AFBA44A-3A1F-4C6B-A692-AB79715E29EC}" srcOrd="0" destOrd="0" presId="urn:microsoft.com/office/officeart/2005/8/layout/chevron2"/>
    <dgm:cxn modelId="{8EB79130-907C-46FD-BF31-17B8D4E0B072}" type="presParOf" srcId="{9AFBA44A-3A1F-4C6B-A692-AB79715E29EC}" destId="{7BB65F4C-76D9-4213-8B68-7D3BBA514AF4}" srcOrd="0" destOrd="0" presId="urn:microsoft.com/office/officeart/2005/8/layout/chevron2"/>
    <dgm:cxn modelId="{AAD36A7D-B97A-468C-9B06-615A73153708}" type="presParOf" srcId="{9AFBA44A-3A1F-4C6B-A692-AB79715E29EC}" destId="{7A173A97-17D3-4F35-BC81-3CB54286877B}" srcOrd="1" destOrd="0" presId="urn:microsoft.com/office/officeart/2005/8/layout/chevron2"/>
    <dgm:cxn modelId="{6E559862-E1AE-4941-9E04-74AC19AD03ED}" type="presParOf" srcId="{515387A4-7154-4FD5-8E3A-29DDDD72EFAD}" destId="{B58F7B57-0E86-42BE-827F-1E3295D77EA0}" srcOrd="1" destOrd="0" presId="urn:microsoft.com/office/officeart/2005/8/layout/chevron2"/>
    <dgm:cxn modelId="{DF1D45B5-3BBC-422F-BF9E-1F4B21D7F39A}" type="presParOf" srcId="{515387A4-7154-4FD5-8E3A-29DDDD72EFAD}" destId="{536D0D8F-4C14-4318-97A2-D2C40ED65E7E}" srcOrd="2" destOrd="0" presId="urn:microsoft.com/office/officeart/2005/8/layout/chevron2"/>
    <dgm:cxn modelId="{2291794A-4756-419F-9DB1-76158BAFD8A1}" type="presParOf" srcId="{536D0D8F-4C14-4318-97A2-D2C40ED65E7E}" destId="{F0112CFC-B015-471B-93E7-D522AE528224}" srcOrd="0" destOrd="0" presId="urn:microsoft.com/office/officeart/2005/8/layout/chevron2"/>
    <dgm:cxn modelId="{E3FA970B-4F96-4CDE-BE29-FFC361E2249A}" type="presParOf" srcId="{536D0D8F-4C14-4318-97A2-D2C40ED65E7E}" destId="{FEA093EA-9C09-471A-90CE-DA33C0E8498C}" srcOrd="1" destOrd="0" presId="urn:microsoft.com/office/officeart/2005/8/layout/chevron2"/>
    <dgm:cxn modelId="{2606FD9C-09C8-4A10-82FA-5AABE61E782C}" type="presParOf" srcId="{515387A4-7154-4FD5-8E3A-29DDDD72EFAD}" destId="{0C2A8D7D-A069-40D9-BA25-60BC82F32B10}" srcOrd="3" destOrd="0" presId="urn:microsoft.com/office/officeart/2005/8/layout/chevron2"/>
    <dgm:cxn modelId="{F26D5D90-F99B-47D1-B875-47BF8643C136}" type="presParOf" srcId="{515387A4-7154-4FD5-8E3A-29DDDD72EFAD}" destId="{4C0E2FDA-3D8C-487B-86DA-26A91EF78A12}" srcOrd="4" destOrd="0" presId="urn:microsoft.com/office/officeart/2005/8/layout/chevron2"/>
    <dgm:cxn modelId="{19C22508-83F5-4367-A1FD-A732B4A23CCD}" type="presParOf" srcId="{4C0E2FDA-3D8C-487B-86DA-26A91EF78A12}" destId="{ADD9E005-7997-4341-AF5A-2811F95F22A5}" srcOrd="0" destOrd="0" presId="urn:microsoft.com/office/officeart/2005/8/layout/chevron2"/>
    <dgm:cxn modelId="{62EC568B-5A12-4FF8-B369-E95D2B92D523}" type="presParOf" srcId="{4C0E2FDA-3D8C-487B-86DA-26A91EF78A12}" destId="{E83D230D-B641-4FE3-8E37-37FD2FFC24B0}"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475A24-90B4-4AE5-8226-0E7914322291}">
      <dsp:nvSpPr>
        <dsp:cNvPr id="0" name=""/>
        <dsp:cNvSpPr/>
      </dsp:nvSpPr>
      <dsp:spPr>
        <a:xfrm>
          <a:off x="745102" y="0"/>
          <a:ext cx="8444494" cy="1446304"/>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DCD772-8997-45A4-860B-E5F2A7DBBC96}">
      <dsp:nvSpPr>
        <dsp:cNvPr id="0" name=""/>
        <dsp:cNvSpPr/>
      </dsp:nvSpPr>
      <dsp:spPr>
        <a:xfrm>
          <a:off x="3941" y="433891"/>
          <a:ext cx="2364917" cy="5785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s-ES" sz="1100" kern="1200" dirty="0"/>
            <a:t>Intento de bloqueo</a:t>
          </a:r>
        </a:p>
        <a:p>
          <a:pPr marL="0" lvl="0" indent="0" algn="ctr" defTabSz="488950">
            <a:lnSpc>
              <a:spcPct val="90000"/>
            </a:lnSpc>
            <a:spcBef>
              <a:spcPct val="0"/>
            </a:spcBef>
            <a:spcAft>
              <a:spcPct val="35000"/>
            </a:spcAft>
            <a:buNone/>
          </a:pPr>
          <a:r>
            <a:rPr lang="es-ES" sz="1100" kern="1200" dirty="0"/>
            <a:t>(IS, IU, IX)</a:t>
          </a:r>
        </a:p>
      </dsp:txBody>
      <dsp:txXfrm>
        <a:off x="32182" y="462132"/>
        <a:ext cx="2308435" cy="522039"/>
      </dsp:txXfrm>
    </dsp:sp>
    <dsp:sp modelId="{6FCE0227-34CE-42D9-8E2E-63716A6FEA27}">
      <dsp:nvSpPr>
        <dsp:cNvPr id="0" name=""/>
        <dsp:cNvSpPr/>
      </dsp:nvSpPr>
      <dsp:spPr>
        <a:xfrm>
          <a:off x="2524574" y="433891"/>
          <a:ext cx="2364917" cy="5785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s-ES" sz="1100" kern="1200" dirty="0"/>
            <a:t>Adquisición de bloqueo</a:t>
          </a:r>
          <a:br>
            <a:rPr lang="es-ES" sz="1100" kern="1200" dirty="0"/>
          </a:br>
          <a:r>
            <a:rPr lang="es-ES" sz="1100" kern="1200" dirty="0"/>
            <a:t>(S, U, X)</a:t>
          </a:r>
        </a:p>
      </dsp:txBody>
      <dsp:txXfrm>
        <a:off x="2552815" y="462132"/>
        <a:ext cx="2308435" cy="522039"/>
      </dsp:txXfrm>
    </dsp:sp>
    <dsp:sp modelId="{D0E9485B-B808-40E0-ACCF-BF74F757FEDB}">
      <dsp:nvSpPr>
        <dsp:cNvPr id="0" name=""/>
        <dsp:cNvSpPr/>
      </dsp:nvSpPr>
      <dsp:spPr>
        <a:xfrm>
          <a:off x="5045206" y="433891"/>
          <a:ext cx="2364917" cy="5785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s-ES" sz="1100" kern="1200" dirty="0"/>
            <a:t>Escalado del bloqueo</a:t>
          </a:r>
        </a:p>
      </dsp:txBody>
      <dsp:txXfrm>
        <a:off x="5073447" y="462132"/>
        <a:ext cx="2308435" cy="522039"/>
      </dsp:txXfrm>
    </dsp:sp>
    <dsp:sp modelId="{86494AE6-6F03-44D3-8850-D22679DCC060}">
      <dsp:nvSpPr>
        <dsp:cNvPr id="0" name=""/>
        <dsp:cNvSpPr/>
      </dsp:nvSpPr>
      <dsp:spPr>
        <a:xfrm>
          <a:off x="7565839" y="433891"/>
          <a:ext cx="2364917" cy="5785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s-ES" sz="1100" kern="1200"/>
            <a:t>Recurso liberado</a:t>
          </a:r>
          <a:endParaRPr lang="es-ES" sz="1100" kern="1200" dirty="0"/>
        </a:p>
      </dsp:txBody>
      <dsp:txXfrm>
        <a:off x="7594080" y="462132"/>
        <a:ext cx="2308435" cy="5220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B65F4C-76D9-4213-8B68-7D3BBA514AF4}">
      <dsp:nvSpPr>
        <dsp:cNvPr id="0" name=""/>
        <dsp:cNvSpPr/>
      </dsp:nvSpPr>
      <dsp:spPr>
        <a:xfrm rot="5400000">
          <a:off x="-236795" y="238852"/>
          <a:ext cx="1578634" cy="1105044"/>
        </a:xfrm>
        <a:prstGeom prst="chevron">
          <a:avLst/>
        </a:prstGeom>
        <a:solidFill>
          <a:schemeClr val="accent1">
            <a:shade val="8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s-ES" sz="1900" kern="1200" dirty="0">
              <a:latin typeface="Montserrat" pitchFamily="2" charset="0"/>
            </a:rPr>
            <a:t>Verificar</a:t>
          </a:r>
        </a:p>
      </dsp:txBody>
      <dsp:txXfrm rot="-5400000">
        <a:off x="0" y="554579"/>
        <a:ext cx="1105044" cy="473590"/>
      </dsp:txXfrm>
    </dsp:sp>
    <dsp:sp modelId="{7A173A97-17D3-4F35-BC81-3CB54286877B}">
      <dsp:nvSpPr>
        <dsp:cNvPr id="0" name=""/>
        <dsp:cNvSpPr/>
      </dsp:nvSpPr>
      <dsp:spPr>
        <a:xfrm rot="5400000">
          <a:off x="5297265" y="-4190163"/>
          <a:ext cx="1026112" cy="9410555"/>
        </a:xfrm>
        <a:prstGeom prst="round2SameRect">
          <a:avLst/>
        </a:prstGeom>
        <a:solidFill>
          <a:schemeClr val="lt1">
            <a:alpha val="9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s-ES" sz="1100" kern="1200">
              <a:latin typeface="Montserrat" pitchFamily="2" charset="0"/>
            </a:rPr>
            <a:t>¿Está todo bien escrito?</a:t>
          </a:r>
          <a:endParaRPr lang="es-ES" sz="1100" kern="1200" dirty="0">
            <a:latin typeface="Montserrat" pitchFamily="2" charset="0"/>
          </a:endParaRPr>
        </a:p>
        <a:p>
          <a:pPr marL="57150" lvl="1" indent="-57150" algn="l" defTabSz="488950">
            <a:lnSpc>
              <a:spcPct val="90000"/>
            </a:lnSpc>
            <a:spcBef>
              <a:spcPct val="0"/>
            </a:spcBef>
            <a:spcAft>
              <a:spcPct val="15000"/>
            </a:spcAft>
            <a:buChar char="•"/>
          </a:pPr>
          <a:r>
            <a:rPr lang="es-ES" sz="1100" kern="1200">
              <a:latin typeface="Montserrat" pitchFamily="2" charset="0"/>
            </a:rPr>
            <a:t>¿Existen los objetos? Incluye los internos de objetos</a:t>
          </a:r>
          <a:endParaRPr lang="es-ES" sz="1100" kern="1200" dirty="0">
            <a:latin typeface="Montserrat" pitchFamily="2" charset="0"/>
          </a:endParaRPr>
        </a:p>
        <a:p>
          <a:pPr marL="57150" lvl="1" indent="-57150" algn="l" defTabSz="488950">
            <a:lnSpc>
              <a:spcPct val="90000"/>
            </a:lnSpc>
            <a:spcBef>
              <a:spcPct val="0"/>
            </a:spcBef>
            <a:spcAft>
              <a:spcPct val="15000"/>
            </a:spcAft>
            <a:buChar char="•"/>
          </a:pPr>
          <a:r>
            <a:rPr lang="es-ES" sz="1100" kern="1200">
              <a:latin typeface="Montserrat" pitchFamily="2" charset="0"/>
            </a:rPr>
            <a:t>¿Tienes permisos?</a:t>
          </a:r>
          <a:endParaRPr lang="es-ES" sz="1100" kern="1200" dirty="0">
            <a:latin typeface="Montserrat" pitchFamily="2" charset="0"/>
          </a:endParaRPr>
        </a:p>
        <a:p>
          <a:pPr marL="57150" lvl="1" indent="-57150" algn="l" defTabSz="488950">
            <a:lnSpc>
              <a:spcPct val="90000"/>
            </a:lnSpc>
            <a:spcBef>
              <a:spcPct val="0"/>
            </a:spcBef>
            <a:spcAft>
              <a:spcPct val="15000"/>
            </a:spcAft>
            <a:buChar char="•"/>
          </a:pPr>
          <a:r>
            <a:rPr lang="es-ES" sz="1100" kern="1200">
              <a:latin typeface="Montserrat" pitchFamily="2" charset="0"/>
            </a:rPr>
            <a:t>¿Puedo hacer las uniones?</a:t>
          </a:r>
          <a:endParaRPr lang="es-ES" sz="1100" kern="1200" dirty="0">
            <a:latin typeface="Montserrat" pitchFamily="2" charset="0"/>
          </a:endParaRPr>
        </a:p>
      </dsp:txBody>
      <dsp:txXfrm rot="-5400000">
        <a:off x="1105044" y="52149"/>
        <a:ext cx="9360464" cy="925930"/>
      </dsp:txXfrm>
    </dsp:sp>
    <dsp:sp modelId="{F0112CFC-B015-471B-93E7-D522AE528224}">
      <dsp:nvSpPr>
        <dsp:cNvPr id="0" name=""/>
        <dsp:cNvSpPr/>
      </dsp:nvSpPr>
      <dsp:spPr>
        <a:xfrm rot="5400000">
          <a:off x="-236795" y="1623146"/>
          <a:ext cx="1578634" cy="1105044"/>
        </a:xfrm>
        <a:prstGeom prst="chevron">
          <a:avLst/>
        </a:prstGeom>
        <a:solidFill>
          <a:schemeClr val="accent1">
            <a:shade val="80000"/>
            <a:hueOff val="65745"/>
            <a:satOff val="-7705"/>
            <a:lumOff val="20050"/>
            <a:alphaOff val="0"/>
          </a:schemeClr>
        </a:solidFill>
        <a:ln w="12700" cap="flat" cmpd="sng" algn="ctr">
          <a:solidFill>
            <a:schemeClr val="accent1">
              <a:shade val="80000"/>
              <a:hueOff val="65745"/>
              <a:satOff val="-7705"/>
              <a:lumOff val="2005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s-ES" sz="1900" kern="1200" dirty="0">
              <a:latin typeface="Montserrat" pitchFamily="2" charset="0"/>
            </a:rPr>
            <a:t>Preparar</a:t>
          </a:r>
        </a:p>
      </dsp:txBody>
      <dsp:txXfrm rot="-5400000">
        <a:off x="0" y="1938873"/>
        <a:ext cx="1105044" cy="473590"/>
      </dsp:txXfrm>
    </dsp:sp>
    <dsp:sp modelId="{FEA093EA-9C09-471A-90CE-DA33C0E8498C}">
      <dsp:nvSpPr>
        <dsp:cNvPr id="0" name=""/>
        <dsp:cNvSpPr/>
      </dsp:nvSpPr>
      <dsp:spPr>
        <a:xfrm rot="5400000">
          <a:off x="5297265" y="-2805869"/>
          <a:ext cx="1026112" cy="9410555"/>
        </a:xfrm>
        <a:prstGeom prst="round2SameRect">
          <a:avLst/>
        </a:prstGeom>
        <a:solidFill>
          <a:schemeClr val="lt1">
            <a:alpha val="90000"/>
            <a:hueOff val="0"/>
            <a:satOff val="0"/>
            <a:lumOff val="0"/>
            <a:alphaOff val="0"/>
          </a:schemeClr>
        </a:solidFill>
        <a:ln w="12700" cap="flat" cmpd="sng" algn="ctr">
          <a:solidFill>
            <a:schemeClr val="accent1">
              <a:shade val="80000"/>
              <a:hueOff val="65745"/>
              <a:satOff val="-7705"/>
              <a:lumOff val="2005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s-ES" sz="1100" kern="1200">
              <a:latin typeface="Montserrat" pitchFamily="2" charset="0"/>
            </a:rPr>
            <a:t>¿Tengo un plan anterior para esta consulta?</a:t>
          </a:r>
          <a:endParaRPr lang="es-ES" sz="1100" kern="1200" dirty="0">
            <a:latin typeface="Montserrat" pitchFamily="2" charset="0"/>
          </a:endParaRPr>
        </a:p>
        <a:p>
          <a:pPr marL="57150" lvl="1" indent="-57150" algn="l" defTabSz="488950">
            <a:lnSpc>
              <a:spcPct val="90000"/>
            </a:lnSpc>
            <a:spcBef>
              <a:spcPct val="0"/>
            </a:spcBef>
            <a:spcAft>
              <a:spcPct val="15000"/>
            </a:spcAft>
            <a:buChar char="•"/>
          </a:pPr>
          <a:r>
            <a:rPr lang="es-ES" sz="1100" kern="1200" dirty="0">
              <a:latin typeface="Montserrat" pitchFamily="2" charset="0"/>
            </a:rPr>
            <a:t>Consultar Metadatos  (Estadísticas, Índices, Recursos)</a:t>
          </a:r>
        </a:p>
        <a:p>
          <a:pPr marL="57150" lvl="1" indent="-57150" algn="l" defTabSz="488950">
            <a:lnSpc>
              <a:spcPct val="90000"/>
            </a:lnSpc>
            <a:spcBef>
              <a:spcPct val="0"/>
            </a:spcBef>
            <a:spcAft>
              <a:spcPct val="15000"/>
            </a:spcAft>
            <a:buChar char="•"/>
          </a:pPr>
          <a:r>
            <a:rPr lang="es-ES" sz="1100" kern="1200" dirty="0">
              <a:latin typeface="Montserrat" pitchFamily="2" charset="0"/>
            </a:rPr>
            <a:t>Preparar el plan de ejecución</a:t>
          </a:r>
        </a:p>
        <a:p>
          <a:pPr marL="114300" lvl="2" indent="-57150" algn="l" defTabSz="488950">
            <a:lnSpc>
              <a:spcPct val="90000"/>
            </a:lnSpc>
            <a:spcBef>
              <a:spcPct val="0"/>
            </a:spcBef>
            <a:spcAft>
              <a:spcPct val="15000"/>
            </a:spcAft>
            <a:buChar char="•"/>
          </a:pPr>
          <a:r>
            <a:rPr lang="es-ES" sz="1100" kern="1200" dirty="0">
              <a:latin typeface="Montserrat" pitchFamily="2" charset="0"/>
            </a:rPr>
            <a:t>Orden de las tablas</a:t>
          </a:r>
        </a:p>
        <a:p>
          <a:pPr marL="114300" lvl="2" indent="-57150" algn="l" defTabSz="488950">
            <a:lnSpc>
              <a:spcPct val="90000"/>
            </a:lnSpc>
            <a:spcBef>
              <a:spcPct val="0"/>
            </a:spcBef>
            <a:spcAft>
              <a:spcPct val="15000"/>
            </a:spcAft>
            <a:buChar char="•"/>
          </a:pPr>
          <a:r>
            <a:rPr lang="es-ES" sz="1100" kern="1200">
              <a:latin typeface="Montserrat" pitchFamily="2" charset="0"/>
            </a:rPr>
            <a:t>¿Tengo sugerencias?</a:t>
          </a:r>
          <a:endParaRPr lang="es-ES" sz="1100" kern="1200" dirty="0">
            <a:latin typeface="Montserrat" pitchFamily="2" charset="0"/>
          </a:endParaRPr>
        </a:p>
      </dsp:txBody>
      <dsp:txXfrm rot="-5400000">
        <a:off x="1105044" y="1436443"/>
        <a:ext cx="9360464" cy="925930"/>
      </dsp:txXfrm>
    </dsp:sp>
    <dsp:sp modelId="{ADD9E005-7997-4341-AF5A-2811F95F22A5}">
      <dsp:nvSpPr>
        <dsp:cNvPr id="0" name=""/>
        <dsp:cNvSpPr/>
      </dsp:nvSpPr>
      <dsp:spPr>
        <a:xfrm rot="5400000">
          <a:off x="-236795" y="3007440"/>
          <a:ext cx="1578634" cy="1105044"/>
        </a:xfrm>
        <a:prstGeom prst="chevron">
          <a:avLst/>
        </a:prstGeom>
        <a:solidFill>
          <a:schemeClr val="accent1">
            <a:shade val="80000"/>
            <a:hueOff val="131491"/>
            <a:satOff val="-15409"/>
            <a:lumOff val="40100"/>
            <a:alphaOff val="0"/>
          </a:schemeClr>
        </a:solidFill>
        <a:ln w="12700" cap="flat" cmpd="sng" algn="ctr">
          <a:solidFill>
            <a:schemeClr val="accent1">
              <a:shade val="80000"/>
              <a:hueOff val="131491"/>
              <a:satOff val="-15409"/>
              <a:lumOff val="401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s-ES" sz="1900" kern="1200" dirty="0">
              <a:latin typeface="Montserrat" pitchFamily="2" charset="0"/>
            </a:rPr>
            <a:t>Ejecutar</a:t>
          </a:r>
        </a:p>
      </dsp:txBody>
      <dsp:txXfrm rot="-5400000">
        <a:off x="0" y="3323167"/>
        <a:ext cx="1105044" cy="473590"/>
      </dsp:txXfrm>
    </dsp:sp>
    <dsp:sp modelId="{E83D230D-B641-4FE3-8E37-37FD2FFC24B0}">
      <dsp:nvSpPr>
        <dsp:cNvPr id="0" name=""/>
        <dsp:cNvSpPr/>
      </dsp:nvSpPr>
      <dsp:spPr>
        <a:xfrm rot="5400000">
          <a:off x="5297265" y="-1421576"/>
          <a:ext cx="1026112" cy="9410555"/>
        </a:xfrm>
        <a:prstGeom prst="round2SameRect">
          <a:avLst/>
        </a:prstGeom>
        <a:solidFill>
          <a:schemeClr val="lt1">
            <a:alpha val="90000"/>
            <a:hueOff val="0"/>
            <a:satOff val="0"/>
            <a:lumOff val="0"/>
            <a:alphaOff val="0"/>
          </a:schemeClr>
        </a:solidFill>
        <a:ln w="12700" cap="flat" cmpd="sng" algn="ctr">
          <a:solidFill>
            <a:schemeClr val="accent1">
              <a:shade val="80000"/>
              <a:hueOff val="131491"/>
              <a:satOff val="-15409"/>
              <a:lumOff val="4010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s-ES" sz="1100" kern="1200">
              <a:latin typeface="Montserrat" pitchFamily="2" charset="0"/>
            </a:rPr>
            <a:t>Procesar la consulta</a:t>
          </a:r>
          <a:endParaRPr lang="es-ES" sz="1100" kern="1200" dirty="0">
            <a:latin typeface="Montserrat" pitchFamily="2" charset="0"/>
          </a:endParaRPr>
        </a:p>
        <a:p>
          <a:pPr marL="57150" lvl="1" indent="-57150" algn="l" defTabSz="488950">
            <a:lnSpc>
              <a:spcPct val="90000"/>
            </a:lnSpc>
            <a:spcBef>
              <a:spcPct val="0"/>
            </a:spcBef>
            <a:spcAft>
              <a:spcPct val="15000"/>
            </a:spcAft>
            <a:buChar char="•"/>
          </a:pPr>
          <a:r>
            <a:rPr lang="es-ES" sz="1100" kern="1200" dirty="0">
              <a:latin typeface="Montserrat" pitchFamily="2" charset="0"/>
            </a:rPr>
            <a:t>Mostrar la información, escribir en una tabla, etc…</a:t>
          </a:r>
        </a:p>
      </dsp:txBody>
      <dsp:txXfrm rot="-5400000">
        <a:off x="1105044" y="2820736"/>
        <a:ext cx="9360464" cy="92593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9967CC-15CB-878C-F01E-B8CE670A3DF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F065FA0-461D-0DF2-682C-8D459DC745A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E81D48-C53B-4FB4-8EAF-B216BE04368C}" type="datetimeFigureOut">
              <a:rPr lang="en-US" smtClean="0"/>
              <a:t>11/28/2025</a:t>
            </a:fld>
            <a:endParaRPr lang="en-US"/>
          </a:p>
        </p:txBody>
      </p:sp>
      <p:sp>
        <p:nvSpPr>
          <p:cNvPr id="4" name="Footer Placeholder 3">
            <a:extLst>
              <a:ext uri="{FF2B5EF4-FFF2-40B4-BE49-F238E27FC236}">
                <a16:creationId xmlns:a16="http://schemas.microsoft.com/office/drawing/2014/main" id="{06939E82-981B-39CA-7FEE-E703428DF6C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7AAE595-C018-6E14-6BEA-2455358847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D50426-A0F1-467C-AB1A-A5D300C4EFFE}" type="slidenum">
              <a:rPr lang="en-US" smtClean="0"/>
              <a:t>‹Nº›</a:t>
            </a:fld>
            <a:endParaRPr lang="en-US"/>
          </a:p>
        </p:txBody>
      </p:sp>
    </p:spTree>
    <p:extLst>
      <p:ext uri="{BB962C8B-B14F-4D97-AF65-F5344CB8AC3E}">
        <p14:creationId xmlns:p14="http://schemas.microsoft.com/office/powerpoint/2010/main" val="14302471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8EF238-771A-4086-BC2A-86F3ACCCAA59}" type="datetimeFigureOut">
              <a:rPr lang="en-US" smtClean="0"/>
              <a:t>11/28/2025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F038A7-6744-4992-B939-454D2EA5470D}" type="slidenum">
              <a:rPr lang="en-US" smtClean="0"/>
              <a:t>‹Nº›</a:t>
            </a:fld>
            <a:endParaRPr lang="en-US"/>
          </a:p>
        </p:txBody>
      </p:sp>
    </p:spTree>
    <p:extLst>
      <p:ext uri="{BB962C8B-B14F-4D97-AF65-F5344CB8AC3E}">
        <p14:creationId xmlns:p14="http://schemas.microsoft.com/office/powerpoint/2010/main" val="702601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learn.microsoft.com/es-es/sql/relational-databases/sql-server-transaction-locking-and-row-versioning-guide?view=azuresqldb-current#Basics"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learn.microsoft.com/es-es/sql/relational-databases/sql-server-transaction-locking-and-row-versioning-guide?view=azuresqldb-current#isolation-levels-in-the-database-engine"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learn.microsoft.com/es-es/sql/relational-databases/performance/best-practice-with-the-query-store?view=sql-server-ver16#start-with-query-performance-troubleshooting"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DC6D7-FD63-D4BA-2337-CBB3CC8C247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B41752A-5138-E76C-70C8-4918C8FCDB9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8919DF2-3466-1F26-B235-1514B6AC2839}"/>
              </a:ext>
            </a:extLst>
          </p:cNvPr>
          <p:cNvSpPr>
            <a:spLocks noGrp="1"/>
          </p:cNvSpPr>
          <p:nvPr>
            <p:ph type="body" idx="1"/>
          </p:nvPr>
        </p:nvSpPr>
        <p:spPr/>
        <p:txBody>
          <a:bodyPr/>
          <a:lstStyle/>
          <a:p>
            <a:r>
              <a:rPr lang="es-ES" dirty="0"/>
              <a:t>Desde SQL Server 2012 se cambió la codificación UCS-2 por UTF-16 para </a:t>
            </a:r>
            <a:r>
              <a:rPr lang="es-ES" dirty="0" err="1"/>
              <a:t>nvarchar</a:t>
            </a:r>
            <a:r>
              <a:rPr lang="es-ES" dirty="0"/>
              <a:t> y </a:t>
            </a:r>
            <a:r>
              <a:rPr lang="es-ES" dirty="0" err="1"/>
              <a:t>nchar</a:t>
            </a:r>
            <a:r>
              <a:rPr lang="es-ES" dirty="0"/>
              <a:t>. Esto permite caracteres especiales en </a:t>
            </a:r>
            <a:r>
              <a:rPr lang="es-ES" dirty="0" err="1"/>
              <a:t>collation</a:t>
            </a:r>
            <a:r>
              <a:rPr lang="es-ES" dirty="0"/>
              <a:t> _SC.</a:t>
            </a:r>
          </a:p>
          <a:p>
            <a:r>
              <a:rPr lang="es-ES" dirty="0"/>
              <a:t>En </a:t>
            </a:r>
            <a:r>
              <a:rPr lang="es-ES" dirty="0" err="1"/>
              <a:t>collation</a:t>
            </a:r>
            <a:r>
              <a:rPr lang="es-ES" dirty="0"/>
              <a:t> _SC los caracteres fuera del mapa BMP (emojis, símbolos raros, </a:t>
            </a:r>
            <a:r>
              <a:rPr lang="es-ES" dirty="0" err="1"/>
              <a:t>etc</a:t>
            </a:r>
            <a:r>
              <a:rPr lang="es-ES" dirty="0"/>
              <a:t>) necesitan un par de caracteres sustitutivos. Eso hace que ocupen 4 bytes</a:t>
            </a:r>
          </a:p>
        </p:txBody>
      </p:sp>
      <p:sp>
        <p:nvSpPr>
          <p:cNvPr id="4" name="Marcador de número de diapositiva 3">
            <a:extLst>
              <a:ext uri="{FF2B5EF4-FFF2-40B4-BE49-F238E27FC236}">
                <a16:creationId xmlns:a16="http://schemas.microsoft.com/office/drawing/2014/main" id="{3BA93FD8-53DC-F3D4-1BD7-D753B3493A75}"/>
              </a:ext>
            </a:extLst>
          </p:cNvPr>
          <p:cNvSpPr>
            <a:spLocks noGrp="1"/>
          </p:cNvSpPr>
          <p:nvPr>
            <p:ph type="sldNum" sz="quarter" idx="5"/>
          </p:nvPr>
        </p:nvSpPr>
        <p:spPr/>
        <p:txBody>
          <a:bodyPr/>
          <a:lstStyle/>
          <a:p>
            <a:fld id="{5F79FC00-2445-4199-A41A-0302192B264F}" type="slidenum">
              <a:rPr lang="es-ES" smtClean="0"/>
              <a:t>8</a:t>
            </a:fld>
            <a:endParaRPr lang="es-ES"/>
          </a:p>
        </p:txBody>
      </p:sp>
    </p:spTree>
    <p:extLst>
      <p:ext uri="{BB962C8B-B14F-4D97-AF65-F5344CB8AC3E}">
        <p14:creationId xmlns:p14="http://schemas.microsoft.com/office/powerpoint/2010/main" val="434103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61616"/>
                </a:solidFill>
                <a:effectLst/>
                <a:latin typeface="Segoe UI" panose="020B0502040204020203" pitchFamily="34" charset="0"/>
              </a:rPr>
              <a:t>Este es un breve resumen del comportamiento cuando el bloqueo optimizado no está habilitado. </a:t>
            </a:r>
          </a:p>
          <a:p>
            <a:pPr algn="l"/>
            <a:r>
              <a:rPr lang="es-ES" b="0" i="0" dirty="0">
                <a:solidFill>
                  <a:srgbClr val="161616"/>
                </a:solidFill>
                <a:effectLst/>
                <a:latin typeface="Segoe UI" panose="020B0502040204020203" pitchFamily="34" charset="0"/>
              </a:rPr>
              <a:t>En el motor de base de datos, el bloqueo es un mecanismo que evita que varias transacciones actualicen simultáneamente los mismos datos, con el fin de garantizar las propiedades de </a:t>
            </a:r>
            <a:r>
              <a:rPr lang="es-ES" b="0" i="0" u="none" strike="noStrike" dirty="0">
                <a:solidFill>
                  <a:srgbClr val="161616"/>
                </a:solidFill>
                <a:effectLst/>
                <a:latin typeface="Segoe UI" panose="020B0502040204020203" pitchFamily="34" charset="0"/>
                <a:hlinkClick r:id="rId3"/>
              </a:rPr>
              <a:t>ACID</a:t>
            </a:r>
            <a:r>
              <a:rPr lang="es-ES" b="0" i="0" dirty="0">
                <a:solidFill>
                  <a:srgbClr val="161616"/>
                </a:solidFill>
                <a:effectLst/>
                <a:latin typeface="Segoe UI" panose="020B0502040204020203" pitchFamily="34" charset="0"/>
              </a:rPr>
              <a:t> de las transacciones.</a:t>
            </a:r>
          </a:p>
          <a:p>
            <a:pPr algn="l"/>
            <a:r>
              <a:rPr lang="es-ES" b="0" i="0" dirty="0">
                <a:solidFill>
                  <a:srgbClr val="161616"/>
                </a:solidFill>
                <a:effectLst/>
                <a:latin typeface="Segoe UI" panose="020B0502040204020203" pitchFamily="34" charset="0"/>
              </a:rPr>
              <a:t>Cuando una transacción debe modificar los datos, solicita un bloqueo en los datos. Se concede el bloqueo si no se mantienen otros bloqueos conflictivos en los datos y la transacción puede continuar con la modificación. Si se mantiene otro bloqueo en conflicto en los datos, la transacción debe esperar a que se libere el bloqueo para poder continuar.</a:t>
            </a:r>
          </a:p>
          <a:p>
            <a:pPr algn="l"/>
            <a:r>
              <a:rPr lang="es-ES" b="0" i="0" dirty="0">
                <a:solidFill>
                  <a:srgbClr val="161616"/>
                </a:solidFill>
                <a:effectLst/>
                <a:latin typeface="Segoe UI" panose="020B0502040204020203" pitchFamily="34" charset="0"/>
              </a:rPr>
              <a:t>Cuando varias transacciones intenta acceder simultáneamente a los mismos datos, el motor de base de datos debe resolver conflictos potencialmente complejos con lecturas y escrituras simultáneas. El bloqueo es uno de los mecanismos por los que el motor puede proporcionar la semántica para los </a:t>
            </a:r>
            <a:r>
              <a:rPr lang="es-ES" b="0" i="0" u="none" strike="noStrike" dirty="0">
                <a:solidFill>
                  <a:srgbClr val="161616"/>
                </a:solidFill>
                <a:effectLst/>
                <a:latin typeface="Segoe UI" panose="020B0502040204020203" pitchFamily="34" charset="0"/>
                <a:hlinkClick r:id="rId4"/>
              </a:rPr>
              <a:t>niveles de aislamiento</a:t>
            </a:r>
            <a:r>
              <a:rPr lang="es-ES" b="0" i="0" dirty="0">
                <a:solidFill>
                  <a:srgbClr val="161616"/>
                </a:solidFill>
                <a:effectLst/>
                <a:latin typeface="Segoe UI" panose="020B0502040204020203" pitchFamily="34" charset="0"/>
              </a:rPr>
              <a:t> de transacción de SQL de ANSI. Aunque el bloqueo en las bases de datos es esencial, la reducción de la simultaneidad, los interbloqueos, la complejidad y la sobrecarga de bloqueo pueden afectar al rendimiento y la escalabilidad.</a:t>
            </a:r>
          </a:p>
          <a:p>
            <a:endParaRPr lang="es-ES" dirty="0"/>
          </a:p>
        </p:txBody>
      </p:sp>
      <p:sp>
        <p:nvSpPr>
          <p:cNvPr id="4" name="Marcador de número de diapositiva 3"/>
          <p:cNvSpPr>
            <a:spLocks noGrp="1"/>
          </p:cNvSpPr>
          <p:nvPr>
            <p:ph type="sldNum" sz="quarter" idx="5"/>
          </p:nvPr>
        </p:nvSpPr>
        <p:spPr/>
        <p:txBody>
          <a:bodyPr/>
          <a:lstStyle/>
          <a:p>
            <a:fld id="{F2F038A7-6744-4992-B939-454D2EA5470D}" type="slidenum">
              <a:rPr lang="en-US" smtClean="0"/>
              <a:t>40</a:t>
            </a:fld>
            <a:endParaRPr lang="en-US"/>
          </a:p>
        </p:txBody>
      </p:sp>
    </p:spTree>
    <p:extLst>
      <p:ext uri="{BB962C8B-B14F-4D97-AF65-F5344CB8AC3E}">
        <p14:creationId xmlns:p14="http://schemas.microsoft.com/office/powerpoint/2010/main" val="3360875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2F038A7-6744-4992-B939-454D2EA5470D}" type="slidenum">
              <a:rPr lang="en-US" smtClean="0"/>
              <a:t>43</a:t>
            </a:fld>
            <a:endParaRPr lang="en-US"/>
          </a:p>
        </p:txBody>
      </p:sp>
    </p:spTree>
    <p:extLst>
      <p:ext uri="{BB962C8B-B14F-4D97-AF65-F5344CB8AC3E}">
        <p14:creationId xmlns:p14="http://schemas.microsoft.com/office/powerpoint/2010/main" val="1361920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2F038A7-6744-4992-B939-454D2EA5470D}" type="slidenum">
              <a:rPr lang="en-US" smtClean="0"/>
              <a:t>53</a:t>
            </a:fld>
            <a:endParaRPr lang="en-US"/>
          </a:p>
        </p:txBody>
      </p:sp>
    </p:spTree>
    <p:extLst>
      <p:ext uri="{BB962C8B-B14F-4D97-AF65-F5344CB8AC3E}">
        <p14:creationId xmlns:p14="http://schemas.microsoft.com/office/powerpoint/2010/main" val="1747303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https://github.com/SoyDBA/SQL-Scripts/blob/main/xEvents_Sessions.sql</a:t>
            </a:r>
          </a:p>
        </p:txBody>
      </p:sp>
      <p:sp>
        <p:nvSpPr>
          <p:cNvPr id="4" name="Marcador de número de diapositiva 3"/>
          <p:cNvSpPr>
            <a:spLocks noGrp="1"/>
          </p:cNvSpPr>
          <p:nvPr>
            <p:ph type="sldNum" sz="quarter" idx="5"/>
          </p:nvPr>
        </p:nvSpPr>
        <p:spPr/>
        <p:txBody>
          <a:bodyPr/>
          <a:lstStyle/>
          <a:p>
            <a:fld id="{F2F038A7-6744-4992-B939-454D2EA5470D}" type="slidenum">
              <a:rPr lang="en-US" smtClean="0"/>
              <a:t>58</a:t>
            </a:fld>
            <a:endParaRPr lang="en-US"/>
          </a:p>
        </p:txBody>
      </p:sp>
    </p:spTree>
    <p:extLst>
      <p:ext uri="{BB962C8B-B14F-4D97-AF65-F5344CB8AC3E}">
        <p14:creationId xmlns:p14="http://schemas.microsoft.com/office/powerpoint/2010/main" val="15437671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r>
              <a:rPr lang="es-ES" b="1" dirty="0">
                <a:effectLst/>
              </a:rPr>
              <a:t>Consultas devueltas: </a:t>
            </a:r>
            <a:r>
              <a:rPr lang="es-ES" dirty="0">
                <a:effectLst/>
              </a:rPr>
              <a:t>Localice consultas para las que las métricas de ejecución se han devuelto recientemente (es decir, han cambiado a peor).</a:t>
            </a:r>
            <a:br>
              <a:rPr lang="es-ES" dirty="0">
                <a:effectLst/>
              </a:rPr>
            </a:br>
            <a:r>
              <a:rPr lang="es-ES" dirty="0">
                <a:effectLst/>
              </a:rPr>
              <a:t>Use esta vista para poner en correlación los problemas de rendimiento observados en la aplicación con las consultas reales que se deben corregir o mejorar.</a:t>
            </a:r>
          </a:p>
          <a:p>
            <a:pPr marL="171450" indent="-171450">
              <a:buFont typeface="Arial" panose="020B0604020202020204" pitchFamily="34" charset="0"/>
              <a:buChar char="•"/>
            </a:pPr>
            <a:r>
              <a:rPr lang="es-ES" b="1" dirty="0">
                <a:effectLst/>
              </a:rPr>
              <a:t>Consumo total de recursos: </a:t>
            </a:r>
            <a:r>
              <a:rPr lang="es-ES" dirty="0">
                <a:effectLst/>
              </a:rPr>
              <a:t>Analice el consumo total de recursos para la base de datos para cualquiera de las métricas de ejecución.</a:t>
            </a:r>
            <a:br>
              <a:rPr lang="es-ES" dirty="0">
                <a:effectLst/>
              </a:rPr>
            </a:br>
            <a:r>
              <a:rPr lang="es-ES" dirty="0">
                <a:effectLst/>
              </a:rPr>
              <a:t>Use esta vista para identificar patrones de recursos (cargas de trabajo por el día frente a cargas de trabajo por la noche) y optimizar el consumo total para la base de datos.</a:t>
            </a:r>
          </a:p>
          <a:p>
            <a:pPr marL="171450" indent="-171450">
              <a:buFont typeface="Arial" panose="020B0604020202020204" pitchFamily="34" charset="0"/>
              <a:buChar char="•"/>
            </a:pPr>
            <a:r>
              <a:rPr lang="es-ES" b="1" dirty="0">
                <a:effectLst/>
              </a:rPr>
              <a:t>Consultas que consumen más recursos: </a:t>
            </a:r>
            <a:r>
              <a:rPr lang="es-ES" dirty="0">
                <a:effectLst/>
              </a:rPr>
              <a:t>Elija una métrica de ejecución de interés e identifique las consultas que tenían los valores más extremos para un intervalo de tiempo proporcionado.</a:t>
            </a:r>
            <a:br>
              <a:rPr lang="es-ES" dirty="0">
                <a:effectLst/>
              </a:rPr>
            </a:br>
            <a:r>
              <a:rPr lang="es-ES" dirty="0">
                <a:effectLst/>
              </a:rPr>
              <a:t>Use esta vista para centrar la atención en las consultas más importantes que tienen el mayor efecto sobre el consumo de recursos de base de datos.</a:t>
            </a:r>
          </a:p>
          <a:p>
            <a:pPr marL="171450" indent="-171450">
              <a:buFont typeface="Arial" panose="020B0604020202020204" pitchFamily="34" charset="0"/>
              <a:buChar char="•"/>
            </a:pPr>
            <a:r>
              <a:rPr lang="es-ES" b="1" dirty="0">
                <a:effectLst/>
              </a:rPr>
              <a:t>Consultas con planes forzados: </a:t>
            </a:r>
            <a:r>
              <a:rPr lang="es-ES" dirty="0">
                <a:effectLst/>
              </a:rPr>
              <a:t>Enumera los planes forzados anteriormente mediante el Almacén de consultas.</a:t>
            </a:r>
            <a:br>
              <a:rPr lang="es-ES" dirty="0">
                <a:effectLst/>
              </a:rPr>
            </a:br>
            <a:r>
              <a:rPr lang="es-ES" dirty="0">
                <a:effectLst/>
              </a:rPr>
              <a:t>Use esta vista para obtener acceso rápidamente a todos los planes forzados actualmente.</a:t>
            </a:r>
          </a:p>
          <a:p>
            <a:pPr marL="171450" indent="-171450">
              <a:buFont typeface="Arial" panose="020B0604020202020204" pitchFamily="34" charset="0"/>
              <a:buChar char="•"/>
            </a:pPr>
            <a:r>
              <a:rPr lang="es-ES" b="1" dirty="0">
                <a:effectLst/>
              </a:rPr>
              <a:t>Consultas con gran variación: </a:t>
            </a:r>
            <a:r>
              <a:rPr lang="es-ES" dirty="0">
                <a:effectLst/>
              </a:rPr>
              <a:t>Analice consultas con una gran variación de ejecución en lo referente a cualquiera de las dimensiones disponibles, como la duración, el tiempo de CPU, la E/S y el uso de memoria, en el intervalo de tiempo deseado.</a:t>
            </a:r>
            <a:br>
              <a:rPr lang="es-ES" dirty="0">
                <a:effectLst/>
              </a:rPr>
            </a:br>
            <a:r>
              <a:rPr lang="es-ES" dirty="0">
                <a:effectLst/>
              </a:rPr>
              <a:t>Use esta vista para identificar consultas con un rendimiento muy variable que puedan afectar a la experiencia del usuario en las aplicaciones.</a:t>
            </a:r>
          </a:p>
          <a:p>
            <a:pPr marL="171450" indent="-171450">
              <a:buFont typeface="Arial" panose="020B0604020202020204" pitchFamily="34" charset="0"/>
              <a:buChar char="•"/>
            </a:pPr>
            <a:r>
              <a:rPr lang="es-ES" b="1" dirty="0">
                <a:effectLst/>
              </a:rPr>
              <a:t>Estadísticas de espera de consulta: </a:t>
            </a:r>
            <a:r>
              <a:rPr lang="es-ES" dirty="0">
                <a:effectLst/>
              </a:rPr>
              <a:t>Analice las categorías de espera más activas de una base de datos y qué consultas contribuyen más a la categoría de espera seleccionada.</a:t>
            </a:r>
            <a:br>
              <a:rPr lang="es-ES" dirty="0">
                <a:effectLst/>
              </a:rPr>
            </a:br>
            <a:r>
              <a:rPr lang="es-ES" dirty="0">
                <a:effectLst/>
              </a:rPr>
              <a:t>Use esta vista para analizar las estadísticas de espera e identificar las consultas que puedan afectar a la experiencia del usuario en las aplicaciones.</a:t>
            </a:r>
            <a:br>
              <a:rPr lang="es-ES" dirty="0">
                <a:effectLst/>
              </a:rPr>
            </a:br>
            <a:br>
              <a:rPr lang="es-ES" dirty="0">
                <a:effectLst/>
              </a:rPr>
            </a:br>
            <a:r>
              <a:rPr lang="es-ES" dirty="0">
                <a:effectLst/>
              </a:rPr>
              <a:t>Se aplica a: a partir de SQL Server Management Studio v18.0 y SQL Server 2017 (14.x).</a:t>
            </a:r>
          </a:p>
          <a:p>
            <a:pPr marL="171450" indent="-171450">
              <a:buFont typeface="Arial" panose="020B0604020202020204" pitchFamily="34" charset="0"/>
              <a:buChar char="•"/>
            </a:pPr>
            <a:r>
              <a:rPr lang="es-ES" b="1" dirty="0">
                <a:effectLst/>
              </a:rPr>
              <a:t>Consultas con seguimiento: </a:t>
            </a:r>
            <a:r>
              <a:rPr lang="es-ES" dirty="0">
                <a:effectLst/>
              </a:rPr>
              <a:t>Realice un seguimiento de la ejecución de las consultas más importantes en tiempo real. Normalmente, esta vista se utiliza cuando tiene consultas con planes forzados y desea asegurarse de que el rendimiento de las mismas es estable.</a:t>
            </a:r>
          </a:p>
          <a:p>
            <a:pPr marL="171450" indent="-171450">
              <a:buFont typeface="Arial" panose="020B0604020202020204" pitchFamily="34" charset="0"/>
              <a:buChar char="•"/>
            </a:pPr>
            <a:endParaRPr lang="es-ES" dirty="0">
              <a:effectLst/>
            </a:endParaRPr>
          </a:p>
          <a:p>
            <a:pPr marL="0" indent="0">
              <a:buFont typeface="Arial" panose="020B0604020202020204" pitchFamily="34" charset="0"/>
              <a:buNone/>
            </a:pPr>
            <a:r>
              <a:rPr lang="es-ES" dirty="0">
                <a:hlinkClick r:id="rId3"/>
              </a:rPr>
              <a:t>Procedimientos recomendados para supervisar cargas de trabajo con Almacén de consultas - SQL Server | Microsoft </a:t>
            </a:r>
            <a:r>
              <a:rPr lang="es-ES" dirty="0" err="1">
                <a:hlinkClick r:id="rId3"/>
              </a:rPr>
              <a:t>Learn</a:t>
            </a:r>
            <a:endParaRPr lang="es-ES" dirty="0"/>
          </a:p>
        </p:txBody>
      </p:sp>
      <p:sp>
        <p:nvSpPr>
          <p:cNvPr id="4" name="Marcador de número de diapositiva 3"/>
          <p:cNvSpPr>
            <a:spLocks noGrp="1"/>
          </p:cNvSpPr>
          <p:nvPr>
            <p:ph type="sldNum" sz="quarter" idx="5"/>
          </p:nvPr>
        </p:nvSpPr>
        <p:spPr/>
        <p:txBody>
          <a:bodyPr/>
          <a:lstStyle/>
          <a:p>
            <a:fld id="{C4F7C92E-2B7E-4EB8-863D-480B5AA4E9FF}" type="slidenum">
              <a:rPr lang="es-ES" smtClean="0"/>
              <a:t>59</a:t>
            </a:fld>
            <a:endParaRPr lang="es-ES"/>
          </a:p>
        </p:txBody>
      </p:sp>
    </p:spTree>
    <p:extLst>
      <p:ext uri="{BB962C8B-B14F-4D97-AF65-F5344CB8AC3E}">
        <p14:creationId xmlns:p14="http://schemas.microsoft.com/office/powerpoint/2010/main" val="32065391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https://learn.microsoft.com/es-es/troubleshoot/sql/database-engine/performance/troubleshoot-optimizer-timeout-performance</a:t>
            </a:r>
          </a:p>
        </p:txBody>
      </p:sp>
      <p:sp>
        <p:nvSpPr>
          <p:cNvPr id="4" name="Marcador de número de diapositiva 3"/>
          <p:cNvSpPr>
            <a:spLocks noGrp="1"/>
          </p:cNvSpPr>
          <p:nvPr>
            <p:ph type="sldNum" sz="quarter" idx="5"/>
          </p:nvPr>
        </p:nvSpPr>
        <p:spPr/>
        <p:txBody>
          <a:bodyPr/>
          <a:lstStyle/>
          <a:p>
            <a:fld id="{C4F7C92E-2B7E-4EB8-863D-480B5AA4E9FF}" type="slidenum">
              <a:rPr lang="es-ES" smtClean="0"/>
              <a:t>77</a:t>
            </a:fld>
            <a:endParaRPr lang="es-ES"/>
          </a:p>
        </p:txBody>
      </p:sp>
    </p:spTree>
    <p:extLst>
      <p:ext uri="{BB962C8B-B14F-4D97-AF65-F5344CB8AC3E}">
        <p14:creationId xmlns:p14="http://schemas.microsoft.com/office/powerpoint/2010/main" val="41456965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https://learn.microsoft.com/es-es/troubleshoot/sql/database-engine/performance/troubleshoot-optimizer-timeout-performance</a:t>
            </a:r>
          </a:p>
          <a:p>
            <a:endParaRPr lang="es-ES" dirty="0"/>
          </a:p>
        </p:txBody>
      </p:sp>
      <p:sp>
        <p:nvSpPr>
          <p:cNvPr id="4" name="Marcador de número de diapositiva 3"/>
          <p:cNvSpPr>
            <a:spLocks noGrp="1"/>
          </p:cNvSpPr>
          <p:nvPr>
            <p:ph type="sldNum" sz="quarter" idx="5"/>
          </p:nvPr>
        </p:nvSpPr>
        <p:spPr/>
        <p:txBody>
          <a:bodyPr/>
          <a:lstStyle/>
          <a:p>
            <a:fld id="{C4F7C92E-2B7E-4EB8-863D-480B5AA4E9FF}" type="slidenum">
              <a:rPr lang="es-ES" smtClean="0"/>
              <a:t>80</a:t>
            </a:fld>
            <a:endParaRPr lang="es-ES"/>
          </a:p>
        </p:txBody>
      </p:sp>
    </p:spTree>
    <p:extLst>
      <p:ext uri="{BB962C8B-B14F-4D97-AF65-F5344CB8AC3E}">
        <p14:creationId xmlns:p14="http://schemas.microsoft.com/office/powerpoint/2010/main" val="4362688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Adaptive JOIN</a:t>
            </a:r>
          </a:p>
        </p:txBody>
      </p:sp>
      <p:sp>
        <p:nvSpPr>
          <p:cNvPr id="4" name="Marcador de número de diapositiva 3"/>
          <p:cNvSpPr>
            <a:spLocks noGrp="1"/>
          </p:cNvSpPr>
          <p:nvPr>
            <p:ph type="sldNum" sz="quarter" idx="5"/>
          </p:nvPr>
        </p:nvSpPr>
        <p:spPr/>
        <p:txBody>
          <a:bodyPr/>
          <a:lstStyle/>
          <a:p>
            <a:fld id="{F2F038A7-6744-4992-B939-454D2EA5470D}" type="slidenum">
              <a:rPr lang="en-US" smtClean="0"/>
              <a:t>81</a:t>
            </a:fld>
            <a:endParaRPr lang="en-US"/>
          </a:p>
        </p:txBody>
      </p:sp>
    </p:spTree>
    <p:extLst>
      <p:ext uri="{BB962C8B-B14F-4D97-AF65-F5344CB8AC3E}">
        <p14:creationId xmlns:p14="http://schemas.microsoft.com/office/powerpoint/2010/main" val="38980739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SSMS 22 puedes “abrir plan en nueva pestaña”</a:t>
            </a:r>
          </a:p>
          <a:p>
            <a:r>
              <a:rPr lang="es-ES" dirty="0"/>
              <a:t>SSMS muestra los tiempos</a:t>
            </a:r>
          </a:p>
        </p:txBody>
      </p:sp>
      <p:sp>
        <p:nvSpPr>
          <p:cNvPr id="4" name="Marcador de número de diapositiva 3"/>
          <p:cNvSpPr>
            <a:spLocks noGrp="1"/>
          </p:cNvSpPr>
          <p:nvPr>
            <p:ph type="sldNum" sz="quarter" idx="5"/>
          </p:nvPr>
        </p:nvSpPr>
        <p:spPr/>
        <p:txBody>
          <a:bodyPr/>
          <a:lstStyle/>
          <a:p>
            <a:fld id="{F2F038A7-6744-4992-B939-454D2EA5470D}" type="slidenum">
              <a:rPr lang="en-US" smtClean="0"/>
              <a:t>83</a:t>
            </a:fld>
            <a:endParaRPr lang="en-US"/>
          </a:p>
        </p:txBody>
      </p:sp>
    </p:spTree>
    <p:extLst>
      <p:ext uri="{BB962C8B-B14F-4D97-AF65-F5344CB8AC3E}">
        <p14:creationId xmlns:p14="http://schemas.microsoft.com/office/powerpoint/2010/main" val="11329695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CBE49-1A06-1558-8016-2879B7156EA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4BB969E-BB90-177C-8B98-444BC4018FA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4B1789B-4F33-B545-0CD6-32E824A26F8F}"/>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B60C81BF-2592-CF5A-3892-AF0A2B8682D6}"/>
              </a:ext>
            </a:extLst>
          </p:cNvPr>
          <p:cNvSpPr>
            <a:spLocks noGrp="1"/>
          </p:cNvSpPr>
          <p:nvPr>
            <p:ph type="sldNum" sz="quarter" idx="5"/>
          </p:nvPr>
        </p:nvSpPr>
        <p:spPr/>
        <p:txBody>
          <a:bodyPr/>
          <a:lstStyle/>
          <a:p>
            <a:fld id="{5F79FC00-2445-4199-A41A-0302192B264F}" type="slidenum">
              <a:rPr lang="es-ES" smtClean="0"/>
              <a:t>93</a:t>
            </a:fld>
            <a:endParaRPr lang="es-ES"/>
          </a:p>
        </p:txBody>
      </p:sp>
    </p:spTree>
    <p:extLst>
      <p:ext uri="{BB962C8B-B14F-4D97-AF65-F5344CB8AC3E}">
        <p14:creationId xmlns:p14="http://schemas.microsoft.com/office/powerpoint/2010/main" val="7442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0BFBE7-2780-53FC-B0C4-260A6791BEE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B116C07-FCEF-F22F-90CE-383C0311CB2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6B2513A-CF2C-1F4A-1958-B3406E89B0CD}"/>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039F7C1D-7D9D-180B-CD7A-7CB87DC33089}"/>
              </a:ext>
            </a:extLst>
          </p:cNvPr>
          <p:cNvSpPr>
            <a:spLocks noGrp="1"/>
          </p:cNvSpPr>
          <p:nvPr>
            <p:ph type="sldNum" sz="quarter" idx="5"/>
          </p:nvPr>
        </p:nvSpPr>
        <p:spPr/>
        <p:txBody>
          <a:bodyPr/>
          <a:lstStyle/>
          <a:p>
            <a:fld id="{5F79FC00-2445-4199-A41A-0302192B264F}" type="slidenum">
              <a:rPr lang="es-ES" smtClean="0"/>
              <a:t>9</a:t>
            </a:fld>
            <a:endParaRPr lang="es-ES"/>
          </a:p>
        </p:txBody>
      </p:sp>
    </p:spTree>
    <p:extLst>
      <p:ext uri="{BB962C8B-B14F-4D97-AF65-F5344CB8AC3E}">
        <p14:creationId xmlns:p14="http://schemas.microsoft.com/office/powerpoint/2010/main" val="41052565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1D399-9E01-511E-8C3E-AD39067A409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8E74743-457D-91BB-3DCE-D75381D0F96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741FFB9-E238-D850-B20B-B13107F2C651}"/>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5E9232D4-5EDB-1288-4518-7F58488BB4FF}"/>
              </a:ext>
            </a:extLst>
          </p:cNvPr>
          <p:cNvSpPr>
            <a:spLocks noGrp="1"/>
          </p:cNvSpPr>
          <p:nvPr>
            <p:ph type="sldNum" sz="quarter" idx="5"/>
          </p:nvPr>
        </p:nvSpPr>
        <p:spPr/>
        <p:txBody>
          <a:bodyPr/>
          <a:lstStyle/>
          <a:p>
            <a:fld id="{5F79FC00-2445-4199-A41A-0302192B264F}" type="slidenum">
              <a:rPr lang="es-ES" smtClean="0"/>
              <a:t>94</a:t>
            </a:fld>
            <a:endParaRPr lang="es-ES"/>
          </a:p>
        </p:txBody>
      </p:sp>
    </p:spTree>
    <p:extLst>
      <p:ext uri="{BB962C8B-B14F-4D97-AF65-F5344CB8AC3E}">
        <p14:creationId xmlns:p14="http://schemas.microsoft.com/office/powerpoint/2010/main" val="22430300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2F038A7-6744-4992-B939-454D2EA5470D}" type="slidenum">
              <a:rPr lang="en-US" smtClean="0"/>
              <a:t>95</a:t>
            </a:fld>
            <a:endParaRPr lang="en-US"/>
          </a:p>
        </p:txBody>
      </p:sp>
    </p:spTree>
    <p:extLst>
      <p:ext uri="{BB962C8B-B14F-4D97-AF65-F5344CB8AC3E}">
        <p14:creationId xmlns:p14="http://schemas.microsoft.com/office/powerpoint/2010/main" val="9989418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88160-75CC-14DB-D8E9-03A55C3988E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1F8D838-FF46-FFB1-1D14-8ECB15FAC81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7BFE486-FA60-5C97-151F-8022EE352E5B}"/>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44BDBF1F-3848-CD84-0729-D7ACBFA62861}"/>
              </a:ext>
            </a:extLst>
          </p:cNvPr>
          <p:cNvSpPr>
            <a:spLocks noGrp="1"/>
          </p:cNvSpPr>
          <p:nvPr>
            <p:ph type="sldNum" sz="quarter" idx="5"/>
          </p:nvPr>
        </p:nvSpPr>
        <p:spPr/>
        <p:txBody>
          <a:bodyPr/>
          <a:lstStyle/>
          <a:p>
            <a:fld id="{5F79FC00-2445-4199-A41A-0302192B264F}" type="slidenum">
              <a:rPr lang="es-ES" smtClean="0"/>
              <a:t>97</a:t>
            </a:fld>
            <a:endParaRPr lang="es-ES"/>
          </a:p>
        </p:txBody>
      </p:sp>
    </p:spTree>
    <p:extLst>
      <p:ext uri="{BB962C8B-B14F-4D97-AF65-F5344CB8AC3E}">
        <p14:creationId xmlns:p14="http://schemas.microsoft.com/office/powerpoint/2010/main" val="30214896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391C6-2446-79EB-E309-99B6EE1D0DC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E2E8AFA-6740-3AAD-54AA-AF102020525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498A124-CD05-7FC8-EE7F-BD3A00D73EAE}"/>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AC29457B-D896-D1AC-D2FA-6EA0CFF39E30}"/>
              </a:ext>
            </a:extLst>
          </p:cNvPr>
          <p:cNvSpPr>
            <a:spLocks noGrp="1"/>
          </p:cNvSpPr>
          <p:nvPr>
            <p:ph type="sldNum" sz="quarter" idx="5"/>
          </p:nvPr>
        </p:nvSpPr>
        <p:spPr/>
        <p:txBody>
          <a:bodyPr/>
          <a:lstStyle/>
          <a:p>
            <a:fld id="{5F79FC00-2445-4199-A41A-0302192B264F}" type="slidenum">
              <a:rPr lang="es-ES" smtClean="0"/>
              <a:t>98</a:t>
            </a:fld>
            <a:endParaRPr lang="es-ES"/>
          </a:p>
        </p:txBody>
      </p:sp>
    </p:spTree>
    <p:extLst>
      <p:ext uri="{BB962C8B-B14F-4D97-AF65-F5344CB8AC3E}">
        <p14:creationId xmlns:p14="http://schemas.microsoft.com/office/powerpoint/2010/main" val="16295738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https://www.soydba.es/optimized-sp_executesql-novedad-de-sql-server-2025/</a:t>
            </a:r>
          </a:p>
        </p:txBody>
      </p:sp>
      <p:sp>
        <p:nvSpPr>
          <p:cNvPr id="4" name="Marcador de número de diapositiva 3"/>
          <p:cNvSpPr>
            <a:spLocks noGrp="1"/>
          </p:cNvSpPr>
          <p:nvPr>
            <p:ph type="sldNum" sz="quarter" idx="5"/>
          </p:nvPr>
        </p:nvSpPr>
        <p:spPr/>
        <p:txBody>
          <a:bodyPr/>
          <a:lstStyle/>
          <a:p>
            <a:fld id="{F2F038A7-6744-4992-B939-454D2EA5470D}" type="slidenum">
              <a:rPr lang="en-US" smtClean="0"/>
              <a:t>99</a:t>
            </a:fld>
            <a:endParaRPr lang="en-US"/>
          </a:p>
        </p:txBody>
      </p:sp>
    </p:spTree>
    <p:extLst>
      <p:ext uri="{BB962C8B-B14F-4D97-AF65-F5344CB8AC3E}">
        <p14:creationId xmlns:p14="http://schemas.microsoft.com/office/powerpoint/2010/main" val="35280985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C30ED-138F-189C-1CC2-5CE66E031B4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BA2F452-CDE8-0161-45CC-EC3A53B4119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AD74383-4F57-F777-D4BB-0C0F6A31EE89}"/>
              </a:ext>
            </a:extLst>
          </p:cNvPr>
          <p:cNvSpPr>
            <a:spLocks noGrp="1"/>
          </p:cNvSpPr>
          <p:nvPr>
            <p:ph type="body" idx="1"/>
          </p:nvPr>
        </p:nvSpPr>
        <p:spPr/>
        <p:txBody>
          <a:bodyPr/>
          <a:lstStyle/>
          <a:p>
            <a:r>
              <a:rPr lang="es-ES"/>
              <a:t>https://www.sqlinthewild.co.za/index.php/2010/02/18/not-exists-vs-not-in</a:t>
            </a:r>
          </a:p>
          <a:p>
            <a:endParaRPr lang="es-ES"/>
          </a:p>
        </p:txBody>
      </p:sp>
      <p:sp>
        <p:nvSpPr>
          <p:cNvPr id="4" name="Marcador de número de diapositiva 3">
            <a:extLst>
              <a:ext uri="{FF2B5EF4-FFF2-40B4-BE49-F238E27FC236}">
                <a16:creationId xmlns:a16="http://schemas.microsoft.com/office/drawing/2014/main" id="{86BC9F9D-8744-2B68-FA5F-363ACE961283}"/>
              </a:ext>
            </a:extLst>
          </p:cNvPr>
          <p:cNvSpPr>
            <a:spLocks noGrp="1"/>
          </p:cNvSpPr>
          <p:nvPr>
            <p:ph type="sldNum" sz="quarter" idx="5"/>
          </p:nvPr>
        </p:nvSpPr>
        <p:spPr/>
        <p:txBody>
          <a:bodyPr/>
          <a:lstStyle/>
          <a:p>
            <a:fld id="{F2F038A7-6744-4992-B939-454D2EA5470D}" type="slidenum">
              <a:rPr lang="en-US" smtClean="0"/>
              <a:t>100</a:t>
            </a:fld>
            <a:endParaRPr lang="en-US"/>
          </a:p>
        </p:txBody>
      </p:sp>
    </p:spTree>
    <p:extLst>
      <p:ext uri="{BB962C8B-B14F-4D97-AF65-F5344CB8AC3E}">
        <p14:creationId xmlns:p14="http://schemas.microsoft.com/office/powerpoint/2010/main" val="3379966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72E4B-2128-9FF7-79A0-0EA9F4FD9B6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91BEC55-9EED-2AA7-B3FE-45B25D4F414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0673D73-2FD0-5414-1E1B-43851018835F}"/>
              </a:ext>
            </a:extLst>
          </p:cNvPr>
          <p:cNvSpPr>
            <a:spLocks noGrp="1"/>
          </p:cNvSpPr>
          <p:nvPr>
            <p:ph type="body" idx="1"/>
          </p:nvPr>
        </p:nvSpPr>
        <p:spPr/>
        <p:txBody>
          <a:bodyPr/>
          <a:lstStyle/>
          <a:p>
            <a:r>
              <a:rPr lang="es-ES" b="0" dirty="0"/>
              <a:t>En escala americana: nueve quintillones doscientos veintitrés cuatrillones trescientos setenta y dos trillones treinta y seis billones ochocientos cincuenta y cuatro millones setecientos setenta y cinco mil ochocientos siete.</a:t>
            </a:r>
          </a:p>
        </p:txBody>
      </p:sp>
      <p:sp>
        <p:nvSpPr>
          <p:cNvPr id="4" name="Marcador de número de diapositiva 3">
            <a:extLst>
              <a:ext uri="{FF2B5EF4-FFF2-40B4-BE49-F238E27FC236}">
                <a16:creationId xmlns:a16="http://schemas.microsoft.com/office/drawing/2014/main" id="{D9CA09C9-B4B7-C949-CB35-1600FCB32823}"/>
              </a:ext>
            </a:extLst>
          </p:cNvPr>
          <p:cNvSpPr>
            <a:spLocks noGrp="1"/>
          </p:cNvSpPr>
          <p:nvPr>
            <p:ph type="sldNum" sz="quarter" idx="5"/>
          </p:nvPr>
        </p:nvSpPr>
        <p:spPr/>
        <p:txBody>
          <a:bodyPr/>
          <a:lstStyle/>
          <a:p>
            <a:fld id="{5F79FC00-2445-4199-A41A-0302192B264F}" type="slidenum">
              <a:rPr lang="es-ES" smtClean="0"/>
              <a:t>10</a:t>
            </a:fld>
            <a:endParaRPr lang="es-ES"/>
          </a:p>
        </p:txBody>
      </p:sp>
    </p:spTree>
    <p:extLst>
      <p:ext uri="{BB962C8B-B14F-4D97-AF65-F5344CB8AC3E}">
        <p14:creationId xmlns:p14="http://schemas.microsoft.com/office/powerpoint/2010/main" val="782131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08F76-E93A-F6F7-5A3C-698ED9F667A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2652ED4-808E-3436-14E1-E785485ABF1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CC104A9-9BC1-14FC-3721-24F67D7BC505}"/>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E67BABEB-7338-ED86-4AB3-9ABEA77C1915}"/>
              </a:ext>
            </a:extLst>
          </p:cNvPr>
          <p:cNvSpPr>
            <a:spLocks noGrp="1"/>
          </p:cNvSpPr>
          <p:nvPr>
            <p:ph type="sldNum" sz="quarter" idx="5"/>
          </p:nvPr>
        </p:nvSpPr>
        <p:spPr/>
        <p:txBody>
          <a:bodyPr/>
          <a:lstStyle/>
          <a:p>
            <a:fld id="{5F79FC00-2445-4199-A41A-0302192B264F}" type="slidenum">
              <a:rPr lang="es-ES" smtClean="0"/>
              <a:t>11</a:t>
            </a:fld>
            <a:endParaRPr lang="es-ES"/>
          </a:p>
        </p:txBody>
      </p:sp>
    </p:spTree>
    <p:extLst>
      <p:ext uri="{BB962C8B-B14F-4D97-AF65-F5344CB8AC3E}">
        <p14:creationId xmlns:p14="http://schemas.microsoft.com/office/powerpoint/2010/main" val="4282791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E0E95-0A37-8C2F-853E-59A49DFDEF4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FE7EAE5-9B6A-1C02-FED3-8121A7AE0D0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9C3B8F3-62F6-F645-80D7-35E694F907FE}"/>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8240CC12-5160-906D-CD14-DDAB46061864}"/>
              </a:ext>
            </a:extLst>
          </p:cNvPr>
          <p:cNvSpPr>
            <a:spLocks noGrp="1"/>
          </p:cNvSpPr>
          <p:nvPr>
            <p:ph type="sldNum" sz="quarter" idx="5"/>
          </p:nvPr>
        </p:nvSpPr>
        <p:spPr/>
        <p:txBody>
          <a:bodyPr/>
          <a:lstStyle/>
          <a:p>
            <a:fld id="{5F79FC00-2445-4199-A41A-0302192B264F}" type="slidenum">
              <a:rPr lang="es-ES" smtClean="0"/>
              <a:t>12</a:t>
            </a:fld>
            <a:endParaRPr lang="es-ES"/>
          </a:p>
        </p:txBody>
      </p:sp>
    </p:spTree>
    <p:extLst>
      <p:ext uri="{BB962C8B-B14F-4D97-AF65-F5344CB8AC3E}">
        <p14:creationId xmlns:p14="http://schemas.microsoft.com/office/powerpoint/2010/main" val="1264895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76C9D9-DF6F-EA6F-A168-BCA3FA15A07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C99BAF8-5CAE-B8D0-A89D-D4575152544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6F096F2-1CEA-E367-6775-345DB3CE28A0}"/>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ABC4B819-30FE-3FCB-6904-1D692E0709E7}"/>
              </a:ext>
            </a:extLst>
          </p:cNvPr>
          <p:cNvSpPr>
            <a:spLocks noGrp="1"/>
          </p:cNvSpPr>
          <p:nvPr>
            <p:ph type="sldNum" sz="quarter" idx="5"/>
          </p:nvPr>
        </p:nvSpPr>
        <p:spPr/>
        <p:txBody>
          <a:bodyPr/>
          <a:lstStyle/>
          <a:p>
            <a:fld id="{5F79FC00-2445-4199-A41A-0302192B264F}" type="slidenum">
              <a:rPr lang="es-ES" smtClean="0"/>
              <a:t>13</a:t>
            </a:fld>
            <a:endParaRPr lang="es-ES"/>
          </a:p>
        </p:txBody>
      </p:sp>
    </p:spTree>
    <p:extLst>
      <p:ext uri="{BB962C8B-B14F-4D97-AF65-F5344CB8AC3E}">
        <p14:creationId xmlns:p14="http://schemas.microsoft.com/office/powerpoint/2010/main" val="4024757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Hablar de la diferencia IN_ROW_DATA, </a:t>
            </a:r>
            <a:r>
              <a:rPr lang="es-ES" dirty="0" err="1"/>
              <a:t>ROW_Overflow</a:t>
            </a:r>
            <a:r>
              <a:rPr lang="es-ES" dirty="0"/>
              <a:t> y LOB</a:t>
            </a:r>
          </a:p>
        </p:txBody>
      </p:sp>
      <p:sp>
        <p:nvSpPr>
          <p:cNvPr id="4" name="Marcador de número de diapositiva 3"/>
          <p:cNvSpPr>
            <a:spLocks noGrp="1"/>
          </p:cNvSpPr>
          <p:nvPr>
            <p:ph type="sldNum" sz="quarter" idx="5"/>
          </p:nvPr>
        </p:nvSpPr>
        <p:spPr/>
        <p:txBody>
          <a:bodyPr/>
          <a:lstStyle/>
          <a:p>
            <a:fld id="{F2F038A7-6744-4992-B939-454D2EA5470D}" type="slidenum">
              <a:rPr lang="en-US" smtClean="0"/>
              <a:t>15</a:t>
            </a:fld>
            <a:endParaRPr lang="en-US"/>
          </a:p>
        </p:txBody>
      </p:sp>
    </p:spTree>
    <p:extLst>
      <p:ext uri="{BB962C8B-B14F-4D97-AF65-F5344CB8AC3E}">
        <p14:creationId xmlns:p14="http://schemas.microsoft.com/office/powerpoint/2010/main" val="2131937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2F038A7-6744-4992-B939-454D2EA5470D}" type="slidenum">
              <a:rPr lang="en-US" smtClean="0"/>
              <a:t>16</a:t>
            </a:fld>
            <a:endParaRPr lang="en-US"/>
          </a:p>
        </p:txBody>
      </p:sp>
    </p:spTree>
    <p:extLst>
      <p:ext uri="{BB962C8B-B14F-4D97-AF65-F5344CB8AC3E}">
        <p14:creationId xmlns:p14="http://schemas.microsoft.com/office/powerpoint/2010/main" val="975677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2F038A7-6744-4992-B939-454D2EA5470D}" type="slidenum">
              <a:rPr lang="en-US" smtClean="0"/>
              <a:t>19</a:t>
            </a:fld>
            <a:endParaRPr lang="en-US"/>
          </a:p>
        </p:txBody>
      </p:sp>
    </p:spTree>
    <p:extLst>
      <p:ext uri="{BB962C8B-B14F-4D97-AF65-F5344CB8AC3E}">
        <p14:creationId xmlns:p14="http://schemas.microsoft.com/office/powerpoint/2010/main" val="150121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624AC-2475-4C3E-82C6-30652F898F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7882A1-7DE2-4318-B486-44ECA4D534E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430494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wo Content">
    <p:bg>
      <p:bgPr>
        <a:solidFill>
          <a:srgbClr val="32414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F2EAD-E771-4FE5-B233-F97446E55EED}"/>
              </a:ext>
            </a:extLst>
          </p:cNvPr>
          <p:cNvSpPr>
            <a:spLocks noGrp="1"/>
          </p:cNvSpPr>
          <p:nvPr>
            <p:ph type="title"/>
          </p:nvPr>
        </p:nvSpPr>
        <p:spPr/>
        <p:txBody>
          <a:bodyPr/>
          <a:lstStyle>
            <a:lvl1pPr>
              <a:defRPr>
                <a:solidFill>
                  <a:srgbClr val="0093DD"/>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67C872A-6457-4D78-A4CB-222090A733B4}"/>
              </a:ext>
            </a:extLst>
          </p:cNvPr>
          <p:cNvSpPr>
            <a:spLocks noGrp="1"/>
          </p:cNvSpPr>
          <p:nvPr>
            <p:ph sz="half" idx="1"/>
          </p:nvPr>
        </p:nvSpPr>
        <p:spPr>
          <a:xfrm>
            <a:off x="838200" y="1457064"/>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3486971"/>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rgbClr val="32414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ED121-9015-447A-BD23-A26434E9E81B}"/>
              </a:ext>
            </a:extLst>
          </p:cNvPr>
          <p:cNvSpPr>
            <a:spLocks noGrp="1"/>
          </p:cNvSpPr>
          <p:nvPr>
            <p:ph type="title"/>
          </p:nvPr>
        </p:nvSpPr>
        <p:spPr>
          <a:xfrm>
            <a:off x="839788" y="365125"/>
            <a:ext cx="10515600" cy="1030043"/>
          </a:xfrm>
        </p:spPr>
        <p:txBody>
          <a:bodyPr/>
          <a:lstStyle>
            <a:lvl1pPr>
              <a:defRPr>
                <a:solidFill>
                  <a:srgbClr val="65B1FC"/>
                </a:solidFill>
              </a:defRPr>
            </a:lvl1pPr>
          </a:lstStyle>
          <a:p>
            <a:r>
              <a:rPr lang="en-US"/>
              <a:t>Click to edit Master title style</a:t>
            </a:r>
          </a:p>
        </p:txBody>
      </p:sp>
      <p:sp>
        <p:nvSpPr>
          <p:cNvPr id="3" name="Text Placeholder 2">
            <a:extLst>
              <a:ext uri="{FF2B5EF4-FFF2-40B4-BE49-F238E27FC236}">
                <a16:creationId xmlns:a16="http://schemas.microsoft.com/office/drawing/2014/main" id="{2E28B377-9DF4-4D81-B90C-EDC75C5399A7}"/>
              </a:ext>
            </a:extLst>
          </p:cNvPr>
          <p:cNvSpPr>
            <a:spLocks noGrp="1"/>
          </p:cNvSpPr>
          <p:nvPr>
            <p:ph type="body" idx="1"/>
          </p:nvPr>
        </p:nvSpPr>
        <p:spPr>
          <a:xfrm>
            <a:off x="838200" y="1456540"/>
            <a:ext cx="5157787"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27423A1-1CC8-47F2-A923-8D6C8C1373BD}"/>
              </a:ext>
            </a:extLst>
          </p:cNvPr>
          <p:cNvSpPr>
            <a:spLocks noGrp="1"/>
          </p:cNvSpPr>
          <p:nvPr>
            <p:ph sz="half" idx="2"/>
          </p:nvPr>
        </p:nvSpPr>
        <p:spPr>
          <a:xfrm>
            <a:off x="788018" y="2280452"/>
            <a:ext cx="5232033" cy="356689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2B12BD-B677-4067-B39E-D346B7D0629C}"/>
              </a:ext>
            </a:extLst>
          </p:cNvPr>
          <p:cNvSpPr>
            <a:spLocks noGrp="1"/>
          </p:cNvSpPr>
          <p:nvPr>
            <p:ph type="body" sz="quarter" idx="3"/>
          </p:nvPr>
        </p:nvSpPr>
        <p:spPr>
          <a:xfrm>
            <a:off x="6170612" y="1456540"/>
            <a:ext cx="5183188"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769166E-FFC9-4082-A169-13F572B39BA5}"/>
              </a:ext>
            </a:extLst>
          </p:cNvPr>
          <p:cNvSpPr>
            <a:spLocks noGrp="1"/>
          </p:cNvSpPr>
          <p:nvPr>
            <p:ph sz="quarter" idx="4"/>
          </p:nvPr>
        </p:nvSpPr>
        <p:spPr>
          <a:xfrm>
            <a:off x="6120064" y="2280452"/>
            <a:ext cx="5257800" cy="356689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671448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rgbClr val="32414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9C4D0-E67D-431E-BC72-6EF4F6CC6A8C}"/>
              </a:ext>
            </a:extLst>
          </p:cNvPr>
          <p:cNvSpPr>
            <a:spLocks noGrp="1"/>
          </p:cNvSpPr>
          <p:nvPr>
            <p:ph type="title"/>
          </p:nvPr>
        </p:nvSpPr>
        <p:spPr/>
        <p:txBody>
          <a:bodyPr/>
          <a:lstStyle>
            <a:lvl1pPr>
              <a:defRPr>
                <a:solidFill>
                  <a:srgbClr val="65B1FC"/>
                </a:solidFill>
              </a:defRPr>
            </a:lvl1pPr>
          </a:lstStyle>
          <a:p>
            <a:r>
              <a:rPr lang="en-US"/>
              <a:t>Click to edit Master title style</a:t>
            </a:r>
          </a:p>
        </p:txBody>
      </p:sp>
    </p:spTree>
    <p:extLst>
      <p:ext uri="{BB962C8B-B14F-4D97-AF65-F5344CB8AC3E}">
        <p14:creationId xmlns:p14="http://schemas.microsoft.com/office/powerpoint/2010/main" val="3905077663"/>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emo Slide Grey">
    <p:bg>
      <p:bgPr>
        <a:solidFill>
          <a:srgbClr val="215C79"/>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31C36B3-C489-4CF1-90BD-F1129B6CB1F2}"/>
              </a:ext>
            </a:extLst>
          </p:cNvPr>
          <p:cNvSpPr>
            <a:spLocks noGrp="1"/>
          </p:cNvSpPr>
          <p:nvPr>
            <p:ph type="title" hasCustomPrompt="1"/>
          </p:nvPr>
        </p:nvSpPr>
        <p:spPr>
          <a:xfrm>
            <a:off x="759434" y="2053621"/>
            <a:ext cx="9859116" cy="1158793"/>
          </a:xfrm>
        </p:spPr>
        <p:txBody>
          <a:bodyPr>
            <a:normAutofit/>
          </a:bodyPr>
          <a:lstStyle>
            <a:lvl1pPr>
              <a:defRPr sz="6000">
                <a:solidFill>
                  <a:schemeClr val="bg1"/>
                </a:solidFill>
                <a:latin typeface="+mn-lt"/>
              </a:defRPr>
            </a:lvl1pPr>
          </a:lstStyle>
          <a:p>
            <a:r>
              <a:rPr lang="en-US"/>
              <a:t>Demo Title</a:t>
            </a:r>
          </a:p>
        </p:txBody>
      </p:sp>
      <p:sp>
        <p:nvSpPr>
          <p:cNvPr id="3" name="TextBox 2">
            <a:extLst>
              <a:ext uri="{FF2B5EF4-FFF2-40B4-BE49-F238E27FC236}">
                <a16:creationId xmlns:a16="http://schemas.microsoft.com/office/drawing/2014/main" id="{74B3BA6D-227D-5A87-B004-0FD6944CCB75}"/>
              </a:ext>
            </a:extLst>
          </p:cNvPr>
          <p:cNvSpPr txBox="1"/>
          <p:nvPr userDrawn="1"/>
        </p:nvSpPr>
        <p:spPr>
          <a:xfrm>
            <a:off x="3737557" y="6488668"/>
            <a:ext cx="390287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a:solidFill>
                  <a:schemeClr val="bg1"/>
                </a:solidFill>
                <a:latin typeface="Segoe UI Semibold" panose="020B0702040204020203" pitchFamily="34" charset="0"/>
                <a:ea typeface="+mn-ea"/>
                <a:cs typeface="Segoe UI Semibold" panose="020B0702040204020203" pitchFamily="34" charset="0"/>
              </a:rPr>
              <a:t>#DataSatMadrid</a:t>
            </a:r>
            <a:endParaRPr lang="en-US" sz="1800" b="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903268685"/>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Title Green">
    <p:bg>
      <p:bgPr>
        <a:solidFill>
          <a:srgbClr val="2A4F6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27D3CDB-9FD6-4043-877D-0A148B11EBA8}"/>
              </a:ext>
            </a:extLst>
          </p:cNvPr>
          <p:cNvSpPr/>
          <p:nvPr userDrawn="1"/>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5005B1F-8328-4164-B84C-D9FD9044644F}"/>
              </a:ext>
            </a:extLst>
          </p:cNvPr>
          <p:cNvSpPr txBox="1"/>
          <p:nvPr userDrawn="1"/>
        </p:nvSpPr>
        <p:spPr>
          <a:xfrm>
            <a:off x="3816323" y="6488668"/>
            <a:ext cx="390287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a:solidFill>
                  <a:schemeClr val="bg1"/>
                </a:solidFill>
                <a:latin typeface="Segoe UI Semibold" panose="020B0702040204020203" pitchFamily="34" charset="0"/>
                <a:ea typeface="+mn-ea"/>
                <a:cs typeface="Segoe UI Semibold" panose="020B0702040204020203" pitchFamily="34" charset="0"/>
              </a:rPr>
              <a:t>#DataSatMadrid</a:t>
            </a:r>
            <a:endParaRPr lang="en-US" sz="1800" b="0">
              <a:solidFill>
                <a:schemeClr val="bg1"/>
              </a:solidFill>
              <a:latin typeface="Segoe UI Semibold" panose="020B0702040204020203" pitchFamily="34" charset="0"/>
              <a:cs typeface="Segoe UI Semibold" panose="020B0702040204020203" pitchFamily="34" charset="0"/>
            </a:endParaRPr>
          </a:p>
        </p:txBody>
      </p:sp>
      <p:sp>
        <p:nvSpPr>
          <p:cNvPr id="5" name="Title 1">
            <a:extLst>
              <a:ext uri="{FF2B5EF4-FFF2-40B4-BE49-F238E27FC236}">
                <a16:creationId xmlns:a16="http://schemas.microsoft.com/office/drawing/2014/main" id="{32EF1976-2234-4FC6-8DF8-26E5DE7F2C4B}"/>
              </a:ext>
            </a:extLst>
          </p:cNvPr>
          <p:cNvSpPr>
            <a:spLocks noGrp="1"/>
          </p:cNvSpPr>
          <p:nvPr>
            <p:ph type="title" hasCustomPrompt="1"/>
          </p:nvPr>
        </p:nvSpPr>
        <p:spPr>
          <a:xfrm>
            <a:off x="838200" y="2084172"/>
            <a:ext cx="9859116" cy="1158793"/>
          </a:xfrm>
        </p:spPr>
        <p:txBody>
          <a:bodyPr>
            <a:normAutofit/>
          </a:bodyPr>
          <a:lstStyle>
            <a:lvl1pPr>
              <a:defRPr sz="6600">
                <a:solidFill>
                  <a:schemeClr val="bg1"/>
                </a:solidFill>
                <a:latin typeface="+mn-lt"/>
              </a:defRPr>
            </a:lvl1pPr>
          </a:lstStyle>
          <a:p>
            <a:r>
              <a:rPr lang="en-US"/>
              <a:t>Section Title</a:t>
            </a:r>
          </a:p>
        </p:txBody>
      </p:sp>
    </p:spTree>
    <p:extLst>
      <p:ext uri="{BB962C8B-B14F-4D97-AF65-F5344CB8AC3E}">
        <p14:creationId xmlns:p14="http://schemas.microsoft.com/office/powerpoint/2010/main" val="3884560518"/>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Presentation Title">
    <p:bg>
      <p:bgPr>
        <a:solidFill>
          <a:srgbClr val="324147"/>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B44793B-6555-4ED2-B5ED-08C84874D0DA}"/>
              </a:ext>
            </a:extLst>
          </p:cNvPr>
          <p:cNvSpPr>
            <a:spLocks noGrp="1"/>
          </p:cNvSpPr>
          <p:nvPr>
            <p:ph type="body" idx="1" hasCustomPrompt="1"/>
          </p:nvPr>
        </p:nvSpPr>
        <p:spPr>
          <a:xfrm>
            <a:off x="4954178" y="3846236"/>
            <a:ext cx="7075402" cy="1313909"/>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Speaker Name</a:t>
            </a:r>
          </a:p>
        </p:txBody>
      </p:sp>
      <p:sp>
        <p:nvSpPr>
          <p:cNvPr id="2" name="Title 1">
            <a:extLst>
              <a:ext uri="{FF2B5EF4-FFF2-40B4-BE49-F238E27FC236}">
                <a16:creationId xmlns:a16="http://schemas.microsoft.com/office/drawing/2014/main" id="{5CE9DA8F-203A-4878-9548-861F52C6F246}"/>
              </a:ext>
            </a:extLst>
          </p:cNvPr>
          <p:cNvSpPr>
            <a:spLocks noGrp="1"/>
          </p:cNvSpPr>
          <p:nvPr>
            <p:ph type="title" hasCustomPrompt="1"/>
          </p:nvPr>
        </p:nvSpPr>
        <p:spPr>
          <a:xfrm>
            <a:off x="4954178" y="297735"/>
            <a:ext cx="6988439" cy="3280003"/>
          </a:xfrm>
        </p:spPr>
        <p:txBody>
          <a:bodyPr anchor="b">
            <a:normAutofit/>
          </a:bodyPr>
          <a:lstStyle>
            <a:lvl1pPr algn="ctr">
              <a:defRPr sz="5400">
                <a:solidFill>
                  <a:schemeClr val="bg1"/>
                </a:solidFill>
                <a:latin typeface="+mn-lt"/>
              </a:defRPr>
            </a:lvl1pPr>
          </a:lstStyle>
          <a:p>
            <a:r>
              <a:rPr lang="en-US"/>
              <a:t>Presentation Title</a:t>
            </a:r>
          </a:p>
        </p:txBody>
      </p:sp>
      <p:sp>
        <p:nvSpPr>
          <p:cNvPr id="8" name="Rectangle 7">
            <a:extLst>
              <a:ext uri="{FF2B5EF4-FFF2-40B4-BE49-F238E27FC236}">
                <a16:creationId xmlns:a16="http://schemas.microsoft.com/office/drawing/2014/main" id="{9321DE85-5BF4-5386-B384-28F23939701E}"/>
              </a:ext>
            </a:extLst>
          </p:cNvPr>
          <p:cNvSpPr/>
          <p:nvPr userDrawn="1"/>
        </p:nvSpPr>
        <p:spPr>
          <a:xfrm>
            <a:off x="241447" y="5443546"/>
            <a:ext cx="7240008" cy="9795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241E318-5EF5-D8B9-3EC0-569A0463677A}"/>
              </a:ext>
            </a:extLst>
          </p:cNvPr>
          <p:cNvSpPr/>
          <p:nvPr userDrawn="1"/>
        </p:nvSpPr>
        <p:spPr>
          <a:xfrm>
            <a:off x="162420" y="5104992"/>
            <a:ext cx="1035668" cy="338554"/>
          </a:xfrm>
          <a:prstGeom prst="rect">
            <a:avLst/>
          </a:prstGeom>
          <a:noFill/>
        </p:spPr>
        <p:txBody>
          <a:bodyPr wrap="none" lIns="91440" tIns="45720" rIns="91440" bIns="45720">
            <a:spAutoFit/>
          </a:bodyPr>
          <a:lstStyle/>
          <a:p>
            <a:pPr algn="ctr"/>
            <a:r>
              <a:rPr lang="es-ES" sz="1600" b="0" cap="none" spc="0">
                <a:ln w="0"/>
                <a:solidFill>
                  <a:schemeClr val="bg1"/>
                </a:solidFill>
                <a:effectLst>
                  <a:outerShdw blurRad="38100" dist="19050" dir="2700000" algn="tl" rotWithShape="0">
                    <a:schemeClr val="dk1">
                      <a:alpha val="40000"/>
                    </a:schemeClr>
                  </a:outerShdw>
                </a:effectLst>
              </a:rPr>
              <a:t>Sponsors:</a:t>
            </a:r>
            <a:endParaRPr lang="en-US" sz="1600" b="0" cap="none" spc="0">
              <a:ln w="0"/>
              <a:solidFill>
                <a:schemeClr val="bg1"/>
              </a:solidFill>
              <a:effectLst>
                <a:outerShdw blurRad="38100" dist="19050" dir="2700000" algn="tl" rotWithShape="0">
                  <a:schemeClr val="dk1">
                    <a:alpha val="40000"/>
                  </a:schemeClr>
                </a:outerShdw>
              </a:effectLst>
            </a:endParaRPr>
          </a:p>
        </p:txBody>
      </p:sp>
      <p:sp>
        <p:nvSpPr>
          <p:cNvPr id="16" name="Rectangle 15">
            <a:extLst>
              <a:ext uri="{FF2B5EF4-FFF2-40B4-BE49-F238E27FC236}">
                <a16:creationId xmlns:a16="http://schemas.microsoft.com/office/drawing/2014/main" id="{6DAB2811-BD54-4484-0B8F-D454FE7281DB}"/>
              </a:ext>
            </a:extLst>
          </p:cNvPr>
          <p:cNvSpPr/>
          <p:nvPr userDrawn="1"/>
        </p:nvSpPr>
        <p:spPr>
          <a:xfrm>
            <a:off x="7678959" y="5443546"/>
            <a:ext cx="4429914" cy="9795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blue and white logo&#10;&#10;Description automatically generated">
            <a:extLst>
              <a:ext uri="{FF2B5EF4-FFF2-40B4-BE49-F238E27FC236}">
                <a16:creationId xmlns:a16="http://schemas.microsoft.com/office/drawing/2014/main" id="{83BBC06B-28DA-8861-C2CE-5F52EABAB486}"/>
              </a:ext>
            </a:extLst>
          </p:cNvPr>
          <p:cNvPicPr>
            <a:picLocks noChangeAspect="1"/>
          </p:cNvPicPr>
          <p:nvPr userDrawn="1"/>
        </p:nvPicPr>
        <p:blipFill>
          <a:blip r:embed="rId2">
            <a:extLst>
              <a:ext uri="{28A0092B-C50C-407E-A947-70E740481C1C}">
                <a14:useLocalDpi xmlns:a14="http://schemas.microsoft.com/office/drawing/2010/main" val="0"/>
              </a:ext>
            </a:extLst>
          </a:blip>
          <a:srcRect b="22664"/>
          <a:stretch/>
        </p:blipFill>
        <p:spPr>
          <a:xfrm>
            <a:off x="732901" y="25220"/>
            <a:ext cx="3152570" cy="2438064"/>
          </a:xfrm>
          <a:prstGeom prst="rect">
            <a:avLst/>
          </a:prstGeom>
        </p:spPr>
      </p:pic>
      <p:pic>
        <p:nvPicPr>
          <p:cNvPr id="17" name="Picture 2" descr="▷ Expertos en Bases de Datos para Empresas | Aleson ITC">
            <a:extLst>
              <a:ext uri="{FF2B5EF4-FFF2-40B4-BE49-F238E27FC236}">
                <a16:creationId xmlns:a16="http://schemas.microsoft.com/office/drawing/2014/main" id="{8BDC9D56-2BDE-006D-A214-FAB4E40F8DE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75322" y="5626236"/>
            <a:ext cx="1895551" cy="614158"/>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9">
            <a:extLst>
              <a:ext uri="{FF2B5EF4-FFF2-40B4-BE49-F238E27FC236}">
                <a16:creationId xmlns:a16="http://schemas.microsoft.com/office/drawing/2014/main" id="{FA9CEA55-F1BB-BBD1-E35A-761F5BCC32EF}"/>
              </a:ext>
            </a:extLst>
          </p:cNvPr>
          <p:cNvSpPr>
            <a:spLocks noChangeArrowheads="1"/>
          </p:cNvSpPr>
          <p:nvPr userDrawn="1"/>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40" name="Picture 16" descr="V-Valley: a leader in the Advanced Solutions market - Esprinet">
            <a:extLst>
              <a:ext uri="{FF2B5EF4-FFF2-40B4-BE49-F238E27FC236}">
                <a16:creationId xmlns:a16="http://schemas.microsoft.com/office/drawing/2014/main" id="{61862D81-4032-4FE3-D47A-0E2162AC1BFF}"/>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277335" y="5626236"/>
            <a:ext cx="1452577" cy="61725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TD SYNNEX - Utimaco">
            <a:extLst>
              <a:ext uri="{FF2B5EF4-FFF2-40B4-BE49-F238E27FC236}">
                <a16:creationId xmlns:a16="http://schemas.microsoft.com/office/drawing/2014/main" id="{98490C95-7D42-5F0E-A24F-E35D4F9939A5}"/>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024155" y="5450948"/>
            <a:ext cx="2346409" cy="93886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descr="A city with many buildings&#10;&#10;Description automatically generated">
            <a:extLst>
              <a:ext uri="{FF2B5EF4-FFF2-40B4-BE49-F238E27FC236}">
                <a16:creationId xmlns:a16="http://schemas.microsoft.com/office/drawing/2014/main" id="{692EDA69-CE2C-C348-9D67-524216A7A192}"/>
              </a:ext>
            </a:extLst>
          </p:cNvPr>
          <p:cNvPicPr>
            <a:picLocks noChangeAspect="1"/>
          </p:cNvPicPr>
          <p:nvPr userDrawn="1"/>
        </p:nvPicPr>
        <p:blipFill>
          <a:blip r:embed="rId6">
            <a:extLst>
              <a:ext uri="{28A0092B-C50C-407E-A947-70E740481C1C}">
                <a14:useLocalDpi xmlns:a14="http://schemas.microsoft.com/office/drawing/2010/main" val="0"/>
              </a:ext>
            </a:extLst>
          </a:blip>
          <a:srcRect l="187" t="454" r="25803" b="13984"/>
          <a:stretch>
            <a:fillRect/>
          </a:stretch>
        </p:blipFill>
        <p:spPr>
          <a:xfrm>
            <a:off x="838498" y="2702777"/>
            <a:ext cx="1270918" cy="979539"/>
          </a:xfrm>
          <a:custGeom>
            <a:avLst/>
            <a:gdLst>
              <a:gd name="connsiteX0" fmla="*/ 0 w 1270918"/>
              <a:gd name="connsiteY0" fmla="*/ 0 h 979539"/>
              <a:gd name="connsiteX1" fmla="*/ 1270918 w 1270918"/>
              <a:gd name="connsiteY1" fmla="*/ 0 h 979539"/>
              <a:gd name="connsiteX2" fmla="*/ 635459 w 1270918"/>
              <a:gd name="connsiteY2" fmla="*/ 979539 h 979539"/>
            </a:gdLst>
            <a:ahLst/>
            <a:cxnLst>
              <a:cxn ang="0">
                <a:pos x="connsiteX0" y="connsiteY0"/>
              </a:cxn>
              <a:cxn ang="0">
                <a:pos x="connsiteX1" y="connsiteY1"/>
              </a:cxn>
              <a:cxn ang="0">
                <a:pos x="connsiteX2" y="connsiteY2"/>
              </a:cxn>
            </a:cxnLst>
            <a:rect l="l" t="t" r="r" b="b"/>
            <a:pathLst>
              <a:path w="1270918" h="979539">
                <a:moveTo>
                  <a:pt x="0" y="0"/>
                </a:moveTo>
                <a:lnTo>
                  <a:pt x="1270918" y="0"/>
                </a:lnTo>
                <a:lnTo>
                  <a:pt x="635459" y="979539"/>
                </a:lnTo>
                <a:close/>
              </a:path>
            </a:pathLst>
          </a:custGeom>
        </p:spPr>
      </p:pic>
      <p:sp>
        <p:nvSpPr>
          <p:cNvPr id="35" name="Isosceles Triangle 34">
            <a:extLst>
              <a:ext uri="{FF2B5EF4-FFF2-40B4-BE49-F238E27FC236}">
                <a16:creationId xmlns:a16="http://schemas.microsoft.com/office/drawing/2014/main" id="{23AC6A74-061F-BC04-AFC8-87FF2DDAA6D6}"/>
              </a:ext>
            </a:extLst>
          </p:cNvPr>
          <p:cNvSpPr/>
          <p:nvPr userDrawn="1"/>
        </p:nvSpPr>
        <p:spPr>
          <a:xfrm>
            <a:off x="127932" y="2702778"/>
            <a:ext cx="1270918" cy="979539"/>
          </a:xfrm>
          <a:prstGeom prst="triangle">
            <a:avLst/>
          </a:prstGeom>
          <a:solidFill>
            <a:srgbClr val="1178AB">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28D10C10-DF88-E710-2C3B-B754BE5CAB22}"/>
              </a:ext>
            </a:extLst>
          </p:cNvPr>
          <p:cNvSpPr/>
          <p:nvPr userDrawn="1"/>
        </p:nvSpPr>
        <p:spPr>
          <a:xfrm>
            <a:off x="1545845" y="2702777"/>
            <a:ext cx="1270918" cy="979539"/>
          </a:xfrm>
          <a:prstGeom prst="triangle">
            <a:avLst/>
          </a:prstGeom>
          <a:solidFill>
            <a:srgbClr val="196A92">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descr="A person standing in front of a large group of people&#10;&#10;Description automatically generated">
            <a:extLst>
              <a:ext uri="{FF2B5EF4-FFF2-40B4-BE49-F238E27FC236}">
                <a16:creationId xmlns:a16="http://schemas.microsoft.com/office/drawing/2014/main" id="{26F4ADF2-2D6D-D165-2CDA-2511B8E33863}"/>
              </a:ext>
            </a:extLst>
          </p:cNvPr>
          <p:cNvPicPr>
            <a:picLocks noChangeAspect="1"/>
          </p:cNvPicPr>
          <p:nvPr userDrawn="1"/>
        </p:nvPicPr>
        <p:blipFill>
          <a:blip r:embed="rId7">
            <a:extLst>
              <a:ext uri="{28A0092B-C50C-407E-A947-70E740481C1C}">
                <a14:useLocalDpi xmlns:a14="http://schemas.microsoft.com/office/drawing/2010/main" val="0"/>
              </a:ext>
            </a:extLst>
          </a:blip>
          <a:srcRect l="23082" t="13908" r="23279" b="1085"/>
          <a:stretch>
            <a:fillRect/>
          </a:stretch>
        </p:blipFill>
        <p:spPr>
          <a:xfrm>
            <a:off x="2963757" y="2702776"/>
            <a:ext cx="1270918" cy="979539"/>
          </a:xfrm>
          <a:custGeom>
            <a:avLst/>
            <a:gdLst>
              <a:gd name="connsiteX0" fmla="*/ 635459 w 1270918"/>
              <a:gd name="connsiteY0" fmla="*/ 0 h 979539"/>
              <a:gd name="connsiteX1" fmla="*/ 1270918 w 1270918"/>
              <a:gd name="connsiteY1" fmla="*/ 979539 h 979539"/>
              <a:gd name="connsiteX2" fmla="*/ 0 w 1270918"/>
              <a:gd name="connsiteY2" fmla="*/ 979539 h 979539"/>
            </a:gdLst>
            <a:ahLst/>
            <a:cxnLst>
              <a:cxn ang="0">
                <a:pos x="connsiteX0" y="connsiteY0"/>
              </a:cxn>
              <a:cxn ang="0">
                <a:pos x="connsiteX1" y="connsiteY1"/>
              </a:cxn>
              <a:cxn ang="0">
                <a:pos x="connsiteX2" y="connsiteY2"/>
              </a:cxn>
            </a:cxnLst>
            <a:rect l="l" t="t" r="r" b="b"/>
            <a:pathLst>
              <a:path w="1270918" h="979539">
                <a:moveTo>
                  <a:pt x="635459" y="0"/>
                </a:moveTo>
                <a:lnTo>
                  <a:pt x="1270918" y="979539"/>
                </a:lnTo>
                <a:lnTo>
                  <a:pt x="0" y="979539"/>
                </a:lnTo>
                <a:close/>
              </a:path>
            </a:pathLst>
          </a:custGeom>
        </p:spPr>
      </p:pic>
      <p:sp>
        <p:nvSpPr>
          <p:cNvPr id="40" name="Isosceles Triangle 39">
            <a:extLst>
              <a:ext uri="{FF2B5EF4-FFF2-40B4-BE49-F238E27FC236}">
                <a16:creationId xmlns:a16="http://schemas.microsoft.com/office/drawing/2014/main" id="{CD29F5C3-A1F8-505F-01D6-906CA447D1A9}"/>
              </a:ext>
            </a:extLst>
          </p:cNvPr>
          <p:cNvSpPr/>
          <p:nvPr userDrawn="1"/>
        </p:nvSpPr>
        <p:spPr>
          <a:xfrm rot="10800000">
            <a:off x="2256411" y="2702776"/>
            <a:ext cx="1270918" cy="979539"/>
          </a:xfrm>
          <a:prstGeom prst="triangle">
            <a:avLst/>
          </a:prstGeom>
          <a:solidFill>
            <a:srgbClr val="215C79">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a:extLst>
              <a:ext uri="{FF2B5EF4-FFF2-40B4-BE49-F238E27FC236}">
                <a16:creationId xmlns:a16="http://schemas.microsoft.com/office/drawing/2014/main" id="{4C425BCD-0B93-FAF3-4F2F-E840695794AE}"/>
              </a:ext>
            </a:extLst>
          </p:cNvPr>
          <p:cNvSpPr/>
          <p:nvPr userDrawn="1"/>
        </p:nvSpPr>
        <p:spPr>
          <a:xfrm rot="10800000">
            <a:off x="3674323" y="2702775"/>
            <a:ext cx="1270918" cy="979539"/>
          </a:xfrm>
          <a:prstGeom prst="triangle">
            <a:avLst/>
          </a:prstGeom>
          <a:solidFill>
            <a:srgbClr val="2A4F60">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Isosceles Triangle 43">
            <a:extLst>
              <a:ext uri="{FF2B5EF4-FFF2-40B4-BE49-F238E27FC236}">
                <a16:creationId xmlns:a16="http://schemas.microsoft.com/office/drawing/2014/main" id="{BF770415-1B44-B8AD-7FD1-5E83B4F739C8}"/>
              </a:ext>
            </a:extLst>
          </p:cNvPr>
          <p:cNvSpPr/>
          <p:nvPr userDrawn="1"/>
        </p:nvSpPr>
        <p:spPr>
          <a:xfrm rot="10800000">
            <a:off x="-579415" y="2702775"/>
            <a:ext cx="1270918" cy="979539"/>
          </a:xfrm>
          <a:prstGeom prst="triangle">
            <a:avLst/>
          </a:prstGeom>
          <a:solidFill>
            <a:srgbClr val="0885C4">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background with a black square&#10;&#10;Description automatically generated with medium confidence">
            <a:extLst>
              <a:ext uri="{FF2B5EF4-FFF2-40B4-BE49-F238E27FC236}">
                <a16:creationId xmlns:a16="http://schemas.microsoft.com/office/drawing/2014/main" id="{86986D7B-0140-0A67-CFBD-38BE4063313A}"/>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809205" y="5713323"/>
            <a:ext cx="1220375" cy="376557"/>
          </a:xfrm>
          <a:prstGeom prst="rect">
            <a:avLst/>
          </a:prstGeom>
        </p:spPr>
      </p:pic>
      <p:pic>
        <p:nvPicPr>
          <p:cNvPr id="6" name="Imagen 5" descr="Logotipo&#10;&#10;Descripción generada automáticamente">
            <a:extLst>
              <a:ext uri="{FF2B5EF4-FFF2-40B4-BE49-F238E27FC236}">
                <a16:creationId xmlns:a16="http://schemas.microsoft.com/office/drawing/2014/main" id="{68A1EBF9-3528-C3DC-D2A0-7C380EBBC015}"/>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449971" y="5579280"/>
            <a:ext cx="2346409" cy="644645"/>
          </a:xfrm>
          <a:prstGeom prst="rect">
            <a:avLst/>
          </a:prstGeom>
        </p:spPr>
      </p:pic>
      <p:pic>
        <p:nvPicPr>
          <p:cNvPr id="1026" name="Picture 2" descr="Home - ENCAMINA">
            <a:extLst>
              <a:ext uri="{FF2B5EF4-FFF2-40B4-BE49-F238E27FC236}">
                <a16:creationId xmlns:a16="http://schemas.microsoft.com/office/drawing/2014/main" id="{C7CB0A35-E64F-9F2B-4E54-401D5EE53898}"/>
              </a:ext>
            </a:extLst>
          </p:cNvPr>
          <p:cNvPicPr>
            <a:picLocks noChangeAspect="1" noChangeArrowheads="1"/>
          </p:cNvPicPr>
          <p:nvPr userDrawn="1"/>
        </p:nvPicPr>
        <p:blipFill rotWithShape="1">
          <a:blip r:embed="rId10">
            <a:extLst>
              <a:ext uri="{28A0092B-C50C-407E-A947-70E740481C1C}">
                <a14:useLocalDpi xmlns:a14="http://schemas.microsoft.com/office/drawing/2010/main" val="0"/>
              </a:ext>
            </a:extLst>
          </a:blip>
          <a:srcRect l="12675" t="22264" r="9347" b="23456"/>
          <a:stretch>
            <a:fillRect/>
          </a:stretch>
        </p:blipFill>
        <p:spPr bwMode="auto">
          <a:xfrm>
            <a:off x="7789910" y="5678778"/>
            <a:ext cx="1403937" cy="483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2712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93DD"/>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3748518F-33D3-49EC-8113-D8C621711E7E}"/>
              </a:ext>
            </a:extLst>
          </p:cNvPr>
          <p:cNvSpPr>
            <a:spLocks noGrp="1"/>
          </p:cNvSpPr>
          <p:nvPr>
            <p:ph type="pic" sz="quarter" idx="10"/>
          </p:nvPr>
        </p:nvSpPr>
        <p:spPr bwMode="ltGray">
          <a:xfrm>
            <a:off x="7485876" y="129662"/>
            <a:ext cx="4109476" cy="4109476"/>
          </a:xfrm>
          <a:prstGeom prst="ellipse">
            <a:avLst/>
          </a:prstGeom>
          <a:blipFill dpi="0" rotWithShape="1">
            <a:blip r:embed="rId2"/>
            <a:srcRect/>
            <a:stretch>
              <a:fillRect t="508" b="-27994"/>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10" name="Title 11">
            <a:extLst>
              <a:ext uri="{FF2B5EF4-FFF2-40B4-BE49-F238E27FC236}">
                <a16:creationId xmlns:a16="http://schemas.microsoft.com/office/drawing/2014/main" id="{2E8AEF51-F89E-4E34-997D-1CCC5B91B2C0}"/>
              </a:ext>
            </a:extLst>
          </p:cNvPr>
          <p:cNvSpPr>
            <a:spLocks noGrp="1"/>
          </p:cNvSpPr>
          <p:nvPr>
            <p:ph type="title" hasCustomPrompt="1"/>
          </p:nvPr>
        </p:nvSpPr>
        <p:spPr>
          <a:xfrm>
            <a:off x="596648" y="390491"/>
            <a:ext cx="5914987" cy="1022673"/>
          </a:xfrm>
        </p:spPr>
        <p:txBody>
          <a:bodyPr anchor="t">
            <a:noAutofit/>
          </a:bodyPr>
          <a:lstStyle>
            <a:lvl1pPr>
              <a:defRPr sz="4800" b="0" cap="none" spc="0">
                <a:ln w="0"/>
                <a:solidFill>
                  <a:schemeClr val="tx1"/>
                </a:solidFill>
                <a:effectLst>
                  <a:outerShdw blurRad="38100" dist="19050" dir="2700000" algn="tl" rotWithShape="0">
                    <a:schemeClr val="dk1">
                      <a:alpha val="40000"/>
                    </a:schemeClr>
                  </a:outerShdw>
                </a:effectLst>
                <a:latin typeface="+mn-lt"/>
              </a:defRPr>
            </a:lvl1pPr>
          </a:lstStyle>
          <a:p>
            <a:r>
              <a:rPr lang="en-US"/>
              <a:t>Speaker Intro Slide</a:t>
            </a:r>
          </a:p>
        </p:txBody>
      </p:sp>
      <p:sp>
        <p:nvSpPr>
          <p:cNvPr id="11" name="Text Placeholder 13">
            <a:extLst>
              <a:ext uri="{FF2B5EF4-FFF2-40B4-BE49-F238E27FC236}">
                <a16:creationId xmlns:a16="http://schemas.microsoft.com/office/drawing/2014/main" id="{147BC5EC-9BCC-4DB8-9927-D8FB56A7E1D1}"/>
              </a:ext>
            </a:extLst>
          </p:cNvPr>
          <p:cNvSpPr>
            <a:spLocks noGrp="1"/>
          </p:cNvSpPr>
          <p:nvPr>
            <p:ph type="body" sz="quarter" idx="11" hasCustomPrompt="1"/>
          </p:nvPr>
        </p:nvSpPr>
        <p:spPr>
          <a:xfrm>
            <a:off x="596648" y="1560946"/>
            <a:ext cx="5914987" cy="4461164"/>
          </a:xfrm>
        </p:spPr>
        <p:txBody>
          <a:bodyPr/>
          <a:lstStyle>
            <a:lvl1pPr>
              <a:defRPr/>
            </a:lvl1pPr>
            <a:lvl2pPr>
              <a:defRPr/>
            </a:lvl2pPr>
          </a:lstStyle>
          <a:p>
            <a:r>
              <a:rPr lang="en-US"/>
              <a:t>Introduce yourself</a:t>
            </a:r>
          </a:p>
        </p:txBody>
      </p:sp>
      <p:sp>
        <p:nvSpPr>
          <p:cNvPr id="6" name="TextBox 8">
            <a:extLst>
              <a:ext uri="{FF2B5EF4-FFF2-40B4-BE49-F238E27FC236}">
                <a16:creationId xmlns:a16="http://schemas.microsoft.com/office/drawing/2014/main" id="{DC09338F-306D-212C-1B6B-993F6DF451CD}"/>
              </a:ext>
            </a:extLst>
          </p:cNvPr>
          <p:cNvSpPr txBox="1"/>
          <p:nvPr userDrawn="1"/>
        </p:nvSpPr>
        <p:spPr>
          <a:xfrm>
            <a:off x="2856633" y="6546110"/>
            <a:ext cx="3951823" cy="276999"/>
          </a:xfrm>
          <a:prstGeom prst="rect">
            <a:avLst/>
          </a:prstGeom>
          <a:noFill/>
        </p:spPr>
        <p:txBody>
          <a:bodyPr wrap="square" rtlCol="0">
            <a:spAutoFit/>
          </a:bodyPr>
          <a:lstStyle/>
          <a:p>
            <a:pPr algn="r"/>
            <a:r>
              <a:rPr lang="en-US" sz="1200" b="0">
                <a:solidFill>
                  <a:schemeClr val="tx1"/>
                </a:solidFill>
                <a:latin typeface="Segoe UI Semibold" panose="020B0702040204020203" pitchFamily="34" charset="0"/>
                <a:cs typeface="Segoe UI Semibold" panose="020B0702040204020203" pitchFamily="34" charset="0"/>
              </a:rPr>
              <a:t>#DataSatMadrid</a:t>
            </a:r>
          </a:p>
        </p:txBody>
      </p:sp>
      <p:pic>
        <p:nvPicPr>
          <p:cNvPr id="9" name="Imagen 39">
            <a:extLst>
              <a:ext uri="{FF2B5EF4-FFF2-40B4-BE49-F238E27FC236}">
                <a16:creationId xmlns:a16="http://schemas.microsoft.com/office/drawing/2014/main" id="{769A7AFC-52A1-DFE1-9524-E33D869D0639}"/>
              </a:ext>
            </a:extLst>
          </p:cNvPr>
          <p:cNvPicPr>
            <a:picLocks noChangeAspect="1"/>
          </p:cNvPicPr>
          <p:nvPr userDrawn="1"/>
        </p:nvPicPr>
        <p:blipFill>
          <a:blip r:embed="rId3"/>
          <a:stretch>
            <a:fillRect/>
          </a:stretch>
        </p:blipFill>
        <p:spPr>
          <a:xfrm>
            <a:off x="7334993" y="4479913"/>
            <a:ext cx="548046" cy="548046"/>
          </a:xfrm>
          <a:prstGeom prst="rect">
            <a:avLst/>
          </a:prstGeom>
        </p:spPr>
      </p:pic>
      <p:pic>
        <p:nvPicPr>
          <p:cNvPr id="12" name="Imagen 41">
            <a:extLst>
              <a:ext uri="{FF2B5EF4-FFF2-40B4-BE49-F238E27FC236}">
                <a16:creationId xmlns:a16="http://schemas.microsoft.com/office/drawing/2014/main" id="{2FC46CB1-B39B-CA70-780E-50AF952F8DA7}"/>
              </a:ext>
            </a:extLst>
          </p:cNvPr>
          <p:cNvPicPr>
            <a:picLocks noChangeAspect="1"/>
          </p:cNvPicPr>
          <p:nvPr userDrawn="1"/>
        </p:nvPicPr>
        <p:blipFill>
          <a:blip r:embed="rId4"/>
          <a:stretch>
            <a:fillRect/>
          </a:stretch>
        </p:blipFill>
        <p:spPr>
          <a:xfrm>
            <a:off x="7334993" y="5106929"/>
            <a:ext cx="548046" cy="548046"/>
          </a:xfrm>
          <a:prstGeom prst="rect">
            <a:avLst/>
          </a:prstGeom>
        </p:spPr>
      </p:pic>
      <p:pic>
        <p:nvPicPr>
          <p:cNvPr id="13" name="Imagen 43">
            <a:extLst>
              <a:ext uri="{FF2B5EF4-FFF2-40B4-BE49-F238E27FC236}">
                <a16:creationId xmlns:a16="http://schemas.microsoft.com/office/drawing/2014/main" id="{C46E83CC-17C0-0A78-9C81-FC8A1F8A5F01}"/>
              </a:ext>
            </a:extLst>
          </p:cNvPr>
          <p:cNvPicPr>
            <a:picLocks noChangeAspect="1"/>
          </p:cNvPicPr>
          <p:nvPr userDrawn="1"/>
        </p:nvPicPr>
        <p:blipFill>
          <a:blip r:embed="rId5"/>
          <a:stretch>
            <a:fillRect/>
          </a:stretch>
        </p:blipFill>
        <p:spPr>
          <a:xfrm>
            <a:off x="7339235" y="5720378"/>
            <a:ext cx="548046" cy="548046"/>
          </a:xfrm>
          <a:prstGeom prst="rect">
            <a:avLst/>
          </a:prstGeom>
        </p:spPr>
      </p:pic>
      <p:sp>
        <p:nvSpPr>
          <p:cNvPr id="16" name="Text Placeholder 13">
            <a:extLst>
              <a:ext uri="{FF2B5EF4-FFF2-40B4-BE49-F238E27FC236}">
                <a16:creationId xmlns:a16="http://schemas.microsoft.com/office/drawing/2014/main" id="{9BEE23D7-C227-F573-2547-56C77BABC63B}"/>
              </a:ext>
            </a:extLst>
          </p:cNvPr>
          <p:cNvSpPr>
            <a:spLocks noGrp="1"/>
          </p:cNvSpPr>
          <p:nvPr>
            <p:ph type="body" sz="quarter" idx="12" hasCustomPrompt="1"/>
          </p:nvPr>
        </p:nvSpPr>
        <p:spPr>
          <a:xfrm>
            <a:off x="7981121" y="4570409"/>
            <a:ext cx="3970733" cy="346824"/>
          </a:xfrm>
        </p:spPr>
        <p:txBody>
          <a:bodyPr>
            <a:normAutofit/>
          </a:bodyPr>
          <a:lstStyle>
            <a:lvl1pPr marL="0" indent="0">
              <a:buNone/>
              <a:defRPr sz="1800"/>
            </a:lvl1pPr>
            <a:lvl2pPr>
              <a:defRPr/>
            </a:lvl2pPr>
          </a:lstStyle>
          <a:p>
            <a:r>
              <a:rPr lang="en-US"/>
              <a:t>email@domain.com</a:t>
            </a:r>
          </a:p>
        </p:txBody>
      </p:sp>
      <p:sp>
        <p:nvSpPr>
          <p:cNvPr id="17" name="Text Placeholder 13">
            <a:extLst>
              <a:ext uri="{FF2B5EF4-FFF2-40B4-BE49-F238E27FC236}">
                <a16:creationId xmlns:a16="http://schemas.microsoft.com/office/drawing/2014/main" id="{F8F59729-87EE-DD0F-12BF-01690AB10AA3}"/>
              </a:ext>
            </a:extLst>
          </p:cNvPr>
          <p:cNvSpPr>
            <a:spLocks noGrp="1"/>
          </p:cNvSpPr>
          <p:nvPr>
            <p:ph type="body" sz="quarter" idx="13" hasCustomPrompt="1"/>
          </p:nvPr>
        </p:nvSpPr>
        <p:spPr>
          <a:xfrm>
            <a:off x="7981121" y="5153671"/>
            <a:ext cx="3970733" cy="346824"/>
          </a:xfrm>
        </p:spPr>
        <p:txBody>
          <a:bodyPr>
            <a:normAutofit/>
          </a:bodyPr>
          <a:lstStyle>
            <a:lvl1pPr marL="0" indent="0">
              <a:buNone/>
              <a:defRPr sz="1800"/>
            </a:lvl1pPr>
            <a:lvl2pPr>
              <a:defRPr/>
            </a:lvl2pPr>
          </a:lstStyle>
          <a:p>
            <a:r>
              <a:rPr lang="es-ES">
                <a:solidFill>
                  <a:prstClr val="white"/>
                </a:solidFill>
                <a:latin typeface="Segoe UI Semilight"/>
              </a:rPr>
              <a:t>https://www.linkedin.com/in/xxxx/</a:t>
            </a:r>
            <a:endParaRPr lang="en-US"/>
          </a:p>
        </p:txBody>
      </p:sp>
      <p:sp>
        <p:nvSpPr>
          <p:cNvPr id="18" name="Text Placeholder 13">
            <a:extLst>
              <a:ext uri="{FF2B5EF4-FFF2-40B4-BE49-F238E27FC236}">
                <a16:creationId xmlns:a16="http://schemas.microsoft.com/office/drawing/2014/main" id="{2520AA37-ACF9-7A7A-2789-D6728AAA1E2A}"/>
              </a:ext>
            </a:extLst>
          </p:cNvPr>
          <p:cNvSpPr>
            <a:spLocks noGrp="1"/>
          </p:cNvSpPr>
          <p:nvPr>
            <p:ph type="body" sz="quarter" idx="14" hasCustomPrompt="1"/>
          </p:nvPr>
        </p:nvSpPr>
        <p:spPr>
          <a:xfrm>
            <a:off x="7981121" y="5820989"/>
            <a:ext cx="3970733" cy="346824"/>
          </a:xfrm>
        </p:spPr>
        <p:txBody>
          <a:bodyPr>
            <a:normAutofit/>
          </a:bodyPr>
          <a:lstStyle>
            <a:lvl1pPr marL="0" indent="0">
              <a:buNone/>
              <a:defRPr sz="1800"/>
            </a:lvl1pPr>
            <a:lvl2pPr>
              <a:defRPr/>
            </a:lvl2pPr>
          </a:lstStyle>
          <a:p>
            <a:r>
              <a:rPr lang="es-ES">
                <a:solidFill>
                  <a:prstClr val="white"/>
                </a:solidFill>
                <a:latin typeface="Segoe UI Semilight"/>
              </a:rPr>
              <a:t>@xxxxx</a:t>
            </a:r>
            <a:endParaRPr lang="en-US"/>
          </a:p>
        </p:txBody>
      </p:sp>
    </p:spTree>
    <p:extLst>
      <p:ext uri="{BB962C8B-B14F-4D97-AF65-F5344CB8AC3E}">
        <p14:creationId xmlns:p14="http://schemas.microsoft.com/office/powerpoint/2010/main" val="283339737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peaker Intro">
    <p:bg>
      <p:bgPr>
        <a:solidFill>
          <a:srgbClr val="0093DD"/>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3748518F-33D3-49EC-8113-D8C621711E7E}"/>
              </a:ext>
            </a:extLst>
          </p:cNvPr>
          <p:cNvSpPr>
            <a:spLocks noGrp="1"/>
          </p:cNvSpPr>
          <p:nvPr>
            <p:ph type="pic" sz="quarter" idx="10"/>
          </p:nvPr>
        </p:nvSpPr>
        <p:spPr bwMode="ltGray">
          <a:xfrm>
            <a:off x="7485876" y="129662"/>
            <a:ext cx="4109476" cy="4109476"/>
          </a:xfrm>
          <a:prstGeom prst="ellipse">
            <a:avLst/>
          </a:prstGeom>
          <a:blipFill dpi="0" rotWithShape="1">
            <a:blip r:embed="rId2"/>
            <a:srcRect/>
            <a:stretch>
              <a:fillRect t="508" b="-27994"/>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10" name="Title 11">
            <a:extLst>
              <a:ext uri="{FF2B5EF4-FFF2-40B4-BE49-F238E27FC236}">
                <a16:creationId xmlns:a16="http://schemas.microsoft.com/office/drawing/2014/main" id="{2E8AEF51-F89E-4E34-997D-1CCC5B91B2C0}"/>
              </a:ext>
            </a:extLst>
          </p:cNvPr>
          <p:cNvSpPr>
            <a:spLocks noGrp="1"/>
          </p:cNvSpPr>
          <p:nvPr>
            <p:ph type="title" hasCustomPrompt="1"/>
          </p:nvPr>
        </p:nvSpPr>
        <p:spPr>
          <a:xfrm>
            <a:off x="596648" y="390491"/>
            <a:ext cx="5914987" cy="1022673"/>
          </a:xfrm>
        </p:spPr>
        <p:txBody>
          <a:bodyPr anchor="t">
            <a:noAutofit/>
          </a:bodyPr>
          <a:lstStyle>
            <a:lvl1pPr>
              <a:defRPr sz="4800" b="0" cap="none" spc="0">
                <a:ln w="0"/>
                <a:solidFill>
                  <a:schemeClr val="tx1"/>
                </a:solidFill>
                <a:effectLst>
                  <a:outerShdw blurRad="38100" dist="19050" dir="2700000" algn="tl" rotWithShape="0">
                    <a:schemeClr val="dk1">
                      <a:alpha val="40000"/>
                    </a:schemeClr>
                  </a:outerShdw>
                </a:effectLst>
                <a:latin typeface="+mn-lt"/>
              </a:defRPr>
            </a:lvl1pPr>
          </a:lstStyle>
          <a:p>
            <a:r>
              <a:rPr lang="en-US"/>
              <a:t>Speaker Intro Slide</a:t>
            </a:r>
          </a:p>
        </p:txBody>
      </p:sp>
      <p:sp>
        <p:nvSpPr>
          <p:cNvPr id="11" name="Text Placeholder 13">
            <a:extLst>
              <a:ext uri="{FF2B5EF4-FFF2-40B4-BE49-F238E27FC236}">
                <a16:creationId xmlns:a16="http://schemas.microsoft.com/office/drawing/2014/main" id="{147BC5EC-9BCC-4DB8-9927-D8FB56A7E1D1}"/>
              </a:ext>
            </a:extLst>
          </p:cNvPr>
          <p:cNvSpPr>
            <a:spLocks noGrp="1"/>
          </p:cNvSpPr>
          <p:nvPr>
            <p:ph type="body" sz="quarter" idx="11" hasCustomPrompt="1"/>
          </p:nvPr>
        </p:nvSpPr>
        <p:spPr>
          <a:xfrm>
            <a:off x="596648" y="1560946"/>
            <a:ext cx="5914987" cy="4461164"/>
          </a:xfrm>
        </p:spPr>
        <p:txBody>
          <a:bodyPr/>
          <a:lstStyle>
            <a:lvl1pPr>
              <a:defRPr/>
            </a:lvl1pPr>
            <a:lvl2pPr>
              <a:defRPr/>
            </a:lvl2pPr>
          </a:lstStyle>
          <a:p>
            <a:r>
              <a:rPr lang="en-US"/>
              <a:t>Introduce yourself</a:t>
            </a:r>
          </a:p>
        </p:txBody>
      </p:sp>
      <p:sp>
        <p:nvSpPr>
          <p:cNvPr id="6" name="TextBox 8">
            <a:extLst>
              <a:ext uri="{FF2B5EF4-FFF2-40B4-BE49-F238E27FC236}">
                <a16:creationId xmlns:a16="http://schemas.microsoft.com/office/drawing/2014/main" id="{DC09338F-306D-212C-1B6B-993F6DF451CD}"/>
              </a:ext>
            </a:extLst>
          </p:cNvPr>
          <p:cNvSpPr txBox="1"/>
          <p:nvPr userDrawn="1"/>
        </p:nvSpPr>
        <p:spPr>
          <a:xfrm>
            <a:off x="2856633" y="6546110"/>
            <a:ext cx="3951823" cy="276999"/>
          </a:xfrm>
          <a:prstGeom prst="rect">
            <a:avLst/>
          </a:prstGeom>
          <a:noFill/>
        </p:spPr>
        <p:txBody>
          <a:bodyPr wrap="square" rtlCol="0">
            <a:spAutoFit/>
          </a:bodyPr>
          <a:lstStyle/>
          <a:p>
            <a:pPr algn="r"/>
            <a:r>
              <a:rPr lang="en-US" sz="1200" b="0">
                <a:solidFill>
                  <a:schemeClr val="tx1"/>
                </a:solidFill>
                <a:latin typeface="Segoe UI Semibold" panose="020B0702040204020203" pitchFamily="34" charset="0"/>
                <a:cs typeface="Segoe UI Semibold" panose="020B0702040204020203" pitchFamily="34" charset="0"/>
              </a:rPr>
              <a:t>#DataSatMadrid</a:t>
            </a:r>
          </a:p>
        </p:txBody>
      </p:sp>
    </p:spTree>
    <p:extLst>
      <p:ext uri="{BB962C8B-B14F-4D97-AF65-F5344CB8AC3E}">
        <p14:creationId xmlns:p14="http://schemas.microsoft.com/office/powerpoint/2010/main" val="2241672622"/>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F2EAD-E771-4FE5-B233-F97446E55E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C872A-6457-4D78-A4CB-222090A733B4}"/>
              </a:ext>
            </a:extLst>
          </p:cNvPr>
          <p:cNvSpPr>
            <a:spLocks noGrp="1"/>
          </p:cNvSpPr>
          <p:nvPr>
            <p:ph sz="half" idx="1"/>
          </p:nvPr>
        </p:nvSpPr>
        <p:spPr>
          <a:xfrm>
            <a:off x="838200" y="1457064"/>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F70A25-C79D-466E-A51D-2875AEE3AD55}"/>
              </a:ext>
            </a:extLst>
          </p:cNvPr>
          <p:cNvSpPr>
            <a:spLocks noGrp="1"/>
          </p:cNvSpPr>
          <p:nvPr>
            <p:ph sz="half" idx="2"/>
          </p:nvPr>
        </p:nvSpPr>
        <p:spPr>
          <a:xfrm>
            <a:off x="6172200" y="1457064"/>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03098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F2EAD-E771-4FE5-B233-F97446E55E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C872A-6457-4D78-A4CB-222090A733B4}"/>
              </a:ext>
            </a:extLst>
          </p:cNvPr>
          <p:cNvSpPr>
            <a:spLocks noGrp="1"/>
          </p:cNvSpPr>
          <p:nvPr>
            <p:ph sz="half" idx="1"/>
          </p:nvPr>
        </p:nvSpPr>
        <p:spPr>
          <a:xfrm>
            <a:off x="838200" y="1457064"/>
            <a:ext cx="10515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7271141"/>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ED121-9015-447A-BD23-A26434E9E81B}"/>
              </a:ext>
            </a:extLst>
          </p:cNvPr>
          <p:cNvSpPr>
            <a:spLocks noGrp="1"/>
          </p:cNvSpPr>
          <p:nvPr>
            <p:ph type="title"/>
          </p:nvPr>
        </p:nvSpPr>
        <p:spPr>
          <a:xfrm>
            <a:off x="839788" y="365125"/>
            <a:ext cx="10515600" cy="103004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E28B377-9DF4-4D81-B90C-EDC75C5399A7}"/>
              </a:ext>
            </a:extLst>
          </p:cNvPr>
          <p:cNvSpPr>
            <a:spLocks noGrp="1"/>
          </p:cNvSpPr>
          <p:nvPr>
            <p:ph type="body" idx="1"/>
          </p:nvPr>
        </p:nvSpPr>
        <p:spPr>
          <a:xfrm>
            <a:off x="838200" y="145654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27423A1-1CC8-47F2-A923-8D6C8C1373BD}"/>
              </a:ext>
            </a:extLst>
          </p:cNvPr>
          <p:cNvSpPr>
            <a:spLocks noGrp="1"/>
          </p:cNvSpPr>
          <p:nvPr>
            <p:ph sz="half" idx="2"/>
          </p:nvPr>
        </p:nvSpPr>
        <p:spPr>
          <a:xfrm>
            <a:off x="788018" y="2280452"/>
            <a:ext cx="5232033" cy="35668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2B12BD-B677-4067-B39E-D346B7D0629C}"/>
              </a:ext>
            </a:extLst>
          </p:cNvPr>
          <p:cNvSpPr>
            <a:spLocks noGrp="1"/>
          </p:cNvSpPr>
          <p:nvPr>
            <p:ph type="body" sz="quarter" idx="3"/>
          </p:nvPr>
        </p:nvSpPr>
        <p:spPr>
          <a:xfrm>
            <a:off x="6170612" y="145654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769166E-FFC9-4082-A169-13F572B39BA5}"/>
              </a:ext>
            </a:extLst>
          </p:cNvPr>
          <p:cNvSpPr>
            <a:spLocks noGrp="1"/>
          </p:cNvSpPr>
          <p:nvPr>
            <p:ph sz="quarter" idx="4"/>
          </p:nvPr>
        </p:nvSpPr>
        <p:spPr>
          <a:xfrm>
            <a:off x="6120064" y="2280452"/>
            <a:ext cx="5257800" cy="35668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2826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9C4D0-E67D-431E-BC72-6EF4F6CC6A8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0352523"/>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2_Two Content">
    <p:bg>
      <p:bgPr>
        <a:solidFill>
          <a:srgbClr val="32414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F2EAD-E771-4FE5-B233-F97446E55EED}"/>
              </a:ext>
            </a:extLst>
          </p:cNvPr>
          <p:cNvSpPr>
            <a:spLocks noGrp="1"/>
          </p:cNvSpPr>
          <p:nvPr>
            <p:ph type="title"/>
          </p:nvPr>
        </p:nvSpPr>
        <p:spPr/>
        <p:txBody>
          <a:bodyPr/>
          <a:lstStyle>
            <a:lvl1pPr>
              <a:defRPr>
                <a:solidFill>
                  <a:srgbClr val="65B1FC"/>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67C872A-6457-4D78-A4CB-222090A733B4}"/>
              </a:ext>
            </a:extLst>
          </p:cNvPr>
          <p:cNvSpPr>
            <a:spLocks noGrp="1"/>
          </p:cNvSpPr>
          <p:nvPr>
            <p:ph sz="half" idx="1"/>
          </p:nvPr>
        </p:nvSpPr>
        <p:spPr>
          <a:xfrm>
            <a:off x="838200" y="1457064"/>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F70A25-C79D-466E-A51D-2875AEE3AD55}"/>
              </a:ext>
            </a:extLst>
          </p:cNvPr>
          <p:cNvSpPr>
            <a:spLocks noGrp="1"/>
          </p:cNvSpPr>
          <p:nvPr>
            <p:ph sz="half" idx="2"/>
          </p:nvPr>
        </p:nvSpPr>
        <p:spPr>
          <a:xfrm>
            <a:off x="6172200" y="1457064"/>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2963002"/>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336823-2743-4BB6-AEB8-0446CEEDA69D}"/>
              </a:ext>
            </a:extLst>
          </p:cNvPr>
          <p:cNvSpPr/>
          <p:nvPr userDrawn="1"/>
        </p:nvSpPr>
        <p:spPr>
          <a:xfrm>
            <a:off x="0" y="6519446"/>
            <a:ext cx="12192000" cy="338554"/>
          </a:xfrm>
          <a:prstGeom prst="rect">
            <a:avLst/>
          </a:prstGeom>
          <a:solidFill>
            <a:srgbClr val="324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5DA0C4F-CCC8-43DB-8B3F-9DAA49069598}"/>
              </a:ext>
            </a:extLst>
          </p:cNvPr>
          <p:cNvSpPr>
            <a:spLocks noGrp="1"/>
          </p:cNvSpPr>
          <p:nvPr>
            <p:ph type="title"/>
          </p:nvPr>
        </p:nvSpPr>
        <p:spPr>
          <a:xfrm>
            <a:off x="838200" y="365126"/>
            <a:ext cx="10515600" cy="103004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EC8110-556C-4872-87BB-386BDE933FDD}"/>
              </a:ext>
            </a:extLst>
          </p:cNvPr>
          <p:cNvSpPr>
            <a:spLocks noGrp="1"/>
          </p:cNvSpPr>
          <p:nvPr>
            <p:ph type="body" idx="1"/>
          </p:nvPr>
        </p:nvSpPr>
        <p:spPr>
          <a:xfrm>
            <a:off x="838200" y="1460500"/>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a:extLst>
              <a:ext uri="{FF2B5EF4-FFF2-40B4-BE49-F238E27FC236}">
                <a16:creationId xmlns:a16="http://schemas.microsoft.com/office/drawing/2014/main" id="{D2B25562-A34D-4D48-9643-4618184114C9}"/>
              </a:ext>
            </a:extLst>
          </p:cNvPr>
          <p:cNvSpPr txBox="1"/>
          <p:nvPr userDrawn="1"/>
        </p:nvSpPr>
        <p:spPr>
          <a:xfrm>
            <a:off x="4120088" y="6519446"/>
            <a:ext cx="3951823" cy="338554"/>
          </a:xfrm>
          <a:prstGeom prst="rect">
            <a:avLst/>
          </a:prstGeom>
          <a:noFill/>
        </p:spPr>
        <p:txBody>
          <a:bodyPr wrap="square" rtlCol="0">
            <a:spAutoFit/>
          </a:bodyPr>
          <a:lstStyle/>
          <a:p>
            <a:pPr algn="ctr"/>
            <a:r>
              <a:rPr lang="en-US" sz="1600" b="0">
                <a:solidFill>
                  <a:schemeClr val="bg1"/>
                </a:solidFill>
                <a:latin typeface="Segoe UI Semibold" panose="020B0702040204020203" pitchFamily="34" charset="0"/>
                <a:cs typeface="Segoe UI Semibold" panose="020B0702040204020203" pitchFamily="34" charset="0"/>
              </a:rPr>
              <a:t>#DataSatMadrid</a:t>
            </a:r>
          </a:p>
        </p:txBody>
      </p:sp>
      <p:sp>
        <p:nvSpPr>
          <p:cNvPr id="6" name="Isosceles Triangle 5">
            <a:extLst>
              <a:ext uri="{FF2B5EF4-FFF2-40B4-BE49-F238E27FC236}">
                <a16:creationId xmlns:a16="http://schemas.microsoft.com/office/drawing/2014/main" id="{C54353FE-933D-A564-79FE-5B4C216C8112}"/>
              </a:ext>
            </a:extLst>
          </p:cNvPr>
          <p:cNvSpPr/>
          <p:nvPr userDrawn="1"/>
        </p:nvSpPr>
        <p:spPr>
          <a:xfrm>
            <a:off x="11995638" y="6519446"/>
            <a:ext cx="392723" cy="338554"/>
          </a:xfrm>
          <a:prstGeom prst="triangle">
            <a:avLst/>
          </a:prstGeom>
          <a:solidFill>
            <a:srgbClr val="0093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213D5D04-A0BD-1A49-7E09-1041E0A43B59}"/>
              </a:ext>
            </a:extLst>
          </p:cNvPr>
          <p:cNvSpPr/>
          <p:nvPr userDrawn="1"/>
        </p:nvSpPr>
        <p:spPr>
          <a:xfrm rot="10800000">
            <a:off x="-205101" y="6519446"/>
            <a:ext cx="392723" cy="338554"/>
          </a:xfrm>
          <a:prstGeom prst="triangle">
            <a:avLst/>
          </a:prstGeom>
          <a:solidFill>
            <a:srgbClr val="0093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1062372"/>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66" r:id="rId3"/>
    <p:sldLayoutId id="2147483677" r:id="rId4"/>
    <p:sldLayoutId id="2147483652" r:id="rId5"/>
    <p:sldLayoutId id="2147483672" r:id="rId6"/>
    <p:sldLayoutId id="2147483653" r:id="rId7"/>
    <p:sldLayoutId id="2147483654" r:id="rId8"/>
    <p:sldLayoutId id="2147483673" r:id="rId9"/>
    <p:sldLayoutId id="2147483674" r:id="rId10"/>
    <p:sldLayoutId id="2147483675" r:id="rId11"/>
    <p:sldLayoutId id="2147483676" r:id="rId12"/>
    <p:sldLayoutId id="2147483655" r:id="rId13"/>
    <p:sldLayoutId id="2147483671"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image" Target="../media/image17.pn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 Id="rId5" Type="http://schemas.openxmlformats.org/officeDocument/2006/relationships/image" Target="../media/image35.pn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8.png"/><Relationship Id="rId7" Type="http://schemas.openxmlformats.org/officeDocument/2006/relationships/diagramColors" Target="../diagrams/colors1.xm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 Id="rId4" Type="http://schemas.openxmlformats.org/officeDocument/2006/relationships/image" Target="../media/image48.png"/></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54.png"/><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www.four9s.es/" TargetMode="Externa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www.solarwinds.com/es/sql-sentry" TargetMode="Externa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 Id="rId4" Type="http://schemas.openxmlformats.org/officeDocument/2006/relationships/image" Target="../media/image60.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hyperlink" Target="https://www.sqlshack.com/sql-server-wait-types/" TargetMode="Externa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5.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1.xml"/><Relationship Id="rId5" Type="http://schemas.openxmlformats.org/officeDocument/2006/relationships/image" Target="../media/image64.svg"/><Relationship Id="rId4" Type="http://schemas.openxmlformats.org/officeDocument/2006/relationships/image" Target="../media/image6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7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8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73.png"/><Relationship Id="rId4" Type="http://schemas.openxmlformats.org/officeDocument/2006/relationships/image" Target="../media/image72.png"/></Relationships>
</file>

<file path=ppt/slides/_rels/slide8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84.xml.rels><?xml version="1.0" encoding="UTF-8" standalone="yes"?>
<Relationships xmlns="http://schemas.openxmlformats.org/package/2006/relationships"><Relationship Id="rId3" Type="http://schemas.openxmlformats.org/officeDocument/2006/relationships/hyperlink" Target="https://www.solarwinds.com/es/free-tools/plan-explorer" TargetMode="External"/><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5063C-B364-424F-A227-3DAD119088E2}"/>
              </a:ext>
            </a:extLst>
          </p:cNvPr>
          <p:cNvSpPr>
            <a:spLocks noGrp="1"/>
          </p:cNvSpPr>
          <p:nvPr>
            <p:ph type="title"/>
          </p:nvPr>
        </p:nvSpPr>
        <p:spPr/>
        <p:txBody>
          <a:bodyPr>
            <a:normAutofit/>
          </a:bodyPr>
          <a:lstStyle/>
          <a:p>
            <a:r>
              <a:rPr lang="en-US" sz="4800" dirty="0" err="1">
                <a:latin typeface="+mn-lt"/>
              </a:rPr>
              <a:t>Optimizando</a:t>
            </a:r>
            <a:r>
              <a:rPr lang="en-US" sz="4800" dirty="0">
                <a:latin typeface="+mn-lt"/>
              </a:rPr>
              <a:t> SQL</a:t>
            </a:r>
            <a:br>
              <a:rPr lang="en-US" sz="4800" dirty="0">
                <a:latin typeface="+mn-lt"/>
              </a:rPr>
            </a:br>
            <a:r>
              <a:rPr lang="en-US" sz="4800" dirty="0" err="1">
                <a:latin typeface="+mn-lt"/>
              </a:rPr>
              <a:t>que</a:t>
            </a:r>
            <a:r>
              <a:rPr lang="en-US" sz="4800" dirty="0">
                <a:latin typeface="+mn-lt"/>
              </a:rPr>
              <a:t> es </a:t>
            </a:r>
            <a:r>
              <a:rPr lang="en-US" sz="4800" dirty="0" err="1">
                <a:latin typeface="+mn-lt"/>
              </a:rPr>
              <a:t>gerundio</a:t>
            </a:r>
            <a:endParaRPr lang="en-US" sz="4800" dirty="0">
              <a:latin typeface="+mn-lt"/>
            </a:endParaRPr>
          </a:p>
        </p:txBody>
      </p:sp>
      <p:sp>
        <p:nvSpPr>
          <p:cNvPr id="3" name="Text Placeholder 2">
            <a:extLst>
              <a:ext uri="{FF2B5EF4-FFF2-40B4-BE49-F238E27FC236}">
                <a16:creationId xmlns:a16="http://schemas.microsoft.com/office/drawing/2014/main" id="{CF52DC3E-95D3-440B-91B8-7B2F5521EA61}"/>
              </a:ext>
            </a:extLst>
          </p:cNvPr>
          <p:cNvSpPr>
            <a:spLocks noGrp="1"/>
          </p:cNvSpPr>
          <p:nvPr>
            <p:ph type="body" idx="1"/>
          </p:nvPr>
        </p:nvSpPr>
        <p:spPr/>
        <p:txBody>
          <a:bodyPr/>
          <a:lstStyle/>
          <a:p>
            <a:r>
              <a:rPr lang="en-US" dirty="0"/>
              <a:t>Roberto Carrancio</a:t>
            </a:r>
          </a:p>
          <a:p>
            <a:r>
              <a:rPr lang="en-US" dirty="0"/>
              <a:t>Cristina Tarabini-Castellani Ciordia</a:t>
            </a:r>
          </a:p>
        </p:txBody>
      </p:sp>
      <p:pic>
        <p:nvPicPr>
          <p:cNvPr id="4" name="Imagen 3" descr="Código QR&#10;&#10;El contenido generado por IA puede ser incorrecto.">
            <a:extLst>
              <a:ext uri="{FF2B5EF4-FFF2-40B4-BE49-F238E27FC236}">
                <a16:creationId xmlns:a16="http://schemas.microsoft.com/office/drawing/2014/main" id="{3CBE0E59-FB6B-EA0C-EFD3-BB90744BAC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6899" y="3975819"/>
            <a:ext cx="904930" cy="904930"/>
          </a:xfrm>
          <a:prstGeom prst="rect">
            <a:avLst/>
          </a:prstGeom>
        </p:spPr>
      </p:pic>
      <p:pic>
        <p:nvPicPr>
          <p:cNvPr id="5" name="Imagen 4">
            <a:extLst>
              <a:ext uri="{FF2B5EF4-FFF2-40B4-BE49-F238E27FC236}">
                <a16:creationId xmlns:a16="http://schemas.microsoft.com/office/drawing/2014/main" id="{C2E1907D-2830-2629-C7D5-321621F2AC68}"/>
              </a:ext>
            </a:extLst>
          </p:cNvPr>
          <p:cNvPicPr>
            <a:picLocks noChangeAspect="1"/>
          </p:cNvPicPr>
          <p:nvPr/>
        </p:nvPicPr>
        <p:blipFill>
          <a:blip r:embed="rId3"/>
          <a:stretch>
            <a:fillRect/>
          </a:stretch>
        </p:blipFill>
        <p:spPr>
          <a:xfrm>
            <a:off x="10300574" y="4085578"/>
            <a:ext cx="841321" cy="835224"/>
          </a:xfrm>
          <a:prstGeom prst="rect">
            <a:avLst/>
          </a:prstGeom>
        </p:spPr>
      </p:pic>
    </p:spTree>
    <p:extLst>
      <p:ext uri="{BB962C8B-B14F-4D97-AF65-F5344CB8AC3E}">
        <p14:creationId xmlns:p14="http://schemas.microsoft.com/office/powerpoint/2010/main" val="404200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336856-D588-2598-92E5-5E0C670A6331}"/>
            </a:ext>
          </a:extLst>
        </p:cNvPr>
        <p:cNvGrpSpPr/>
        <p:nvPr/>
      </p:nvGrpSpPr>
      <p:grpSpPr>
        <a:xfrm>
          <a:off x="0" y="0"/>
          <a:ext cx="0" cy="0"/>
          <a:chOff x="0" y="0"/>
          <a:chExt cx="0" cy="0"/>
        </a:xfrm>
      </p:grpSpPr>
      <p:sp>
        <p:nvSpPr>
          <p:cNvPr id="13" name="CuadroTexto 12">
            <a:extLst>
              <a:ext uri="{FF2B5EF4-FFF2-40B4-BE49-F238E27FC236}">
                <a16:creationId xmlns:a16="http://schemas.microsoft.com/office/drawing/2014/main" id="{E46F6438-EA7F-860C-2B60-BCB76B949A59}"/>
              </a:ext>
            </a:extLst>
          </p:cNvPr>
          <p:cNvSpPr txBox="1"/>
          <p:nvPr/>
        </p:nvSpPr>
        <p:spPr>
          <a:xfrm>
            <a:off x="838199" y="1123837"/>
            <a:ext cx="10660465" cy="2305163"/>
          </a:xfrm>
          <a:prstGeom prst="rect">
            <a:avLst/>
          </a:prstGeom>
        </p:spPr>
        <p:txBody>
          <a:bodyPr vert="horz" lIns="91440" tIns="45720" rIns="91440" bIns="45720" rtlCol="0">
            <a:normAutofit fontScale="92500" lnSpcReduction="10000"/>
          </a:bodyPr>
          <a:lstStyle>
            <a:defPPr>
              <a:defRPr lang="en-US"/>
            </a:defPPr>
            <a:lvl1pPr indent="0">
              <a:lnSpc>
                <a:spcPct val="90000"/>
              </a:lnSpc>
              <a:spcBef>
                <a:spcPts val="1000"/>
              </a:spcBef>
              <a:buFont typeface="Arial" panose="020B0604020202020204" pitchFamily="34" charset="0"/>
              <a:buNone/>
              <a:defRPr sz="2800">
                <a:solidFill>
                  <a:schemeClr val="bg1"/>
                </a:solidFill>
                <a:latin typeface="CaskaydiaCove NF" panose="02000009000000000000" pitchFamily="49" charset="0"/>
                <a:ea typeface="CaskaydiaCove NF" panose="02000009000000000000" pitchFamily="49" charset="0"/>
                <a:cs typeface="CaskaydiaCove NF" panose="02000009000000000000" pitchFamily="49" charset="0"/>
              </a:defRPr>
            </a:lvl1pPr>
            <a:lvl2pPr marL="685800" indent="-228600">
              <a:lnSpc>
                <a:spcPct val="90000"/>
              </a:lnSpc>
              <a:spcBef>
                <a:spcPts val="500"/>
              </a:spcBef>
              <a:buFont typeface="Arial" panose="020B0604020202020204" pitchFamily="34" charset="0"/>
              <a:buChar char="•"/>
              <a:defRPr sz="2400">
                <a:solidFill>
                  <a:schemeClr val="bg1"/>
                </a:solidFill>
                <a:latin typeface="CaskaydiaCove NF" panose="02000009000000000000" pitchFamily="49" charset="0"/>
                <a:ea typeface="CaskaydiaCove NF" panose="02000009000000000000" pitchFamily="49" charset="0"/>
                <a:cs typeface="CaskaydiaCove NF" panose="02000009000000000000" pitchFamily="49" charset="0"/>
              </a:defRPr>
            </a:lvl2pPr>
            <a:lvl3pPr marL="1143000" indent="-228600">
              <a:lnSpc>
                <a:spcPct val="90000"/>
              </a:lnSpc>
              <a:spcBef>
                <a:spcPts val="500"/>
              </a:spcBef>
              <a:buFont typeface="Arial" panose="020B0604020202020204" pitchFamily="34" charset="0"/>
              <a:buChar char="•"/>
              <a:defRPr sz="2000">
                <a:solidFill>
                  <a:schemeClr val="bg1"/>
                </a:solidFill>
                <a:latin typeface="CaskaydiaCove NF" panose="02000009000000000000" pitchFamily="49" charset="0"/>
                <a:ea typeface="CaskaydiaCove NF" panose="02000009000000000000" pitchFamily="49" charset="0"/>
                <a:cs typeface="CaskaydiaCove NF" panose="02000009000000000000" pitchFamily="49" charset="0"/>
              </a:defRPr>
            </a:lvl3pPr>
            <a:lvl4pPr marL="1600200" indent="-228600">
              <a:lnSpc>
                <a:spcPct val="90000"/>
              </a:lnSpc>
              <a:spcBef>
                <a:spcPts val="500"/>
              </a:spcBef>
              <a:buFont typeface="Arial" panose="020B0604020202020204" pitchFamily="34" charset="0"/>
              <a:buChar char="•"/>
              <a:defRPr>
                <a:solidFill>
                  <a:schemeClr val="bg1"/>
                </a:solidFill>
                <a:latin typeface="CaskaydiaCove NF" panose="02000009000000000000" pitchFamily="49" charset="0"/>
                <a:ea typeface="CaskaydiaCove NF" panose="02000009000000000000" pitchFamily="49" charset="0"/>
                <a:cs typeface="CaskaydiaCove NF" panose="02000009000000000000" pitchFamily="49" charset="0"/>
              </a:defRPr>
            </a:lvl4pPr>
            <a:lvl5pPr marL="2057400" indent="-228600">
              <a:lnSpc>
                <a:spcPct val="90000"/>
              </a:lnSpc>
              <a:spcBef>
                <a:spcPts val="500"/>
              </a:spcBef>
              <a:buFont typeface="Arial" panose="020B0604020202020204" pitchFamily="34" charset="0"/>
              <a:buChar char="•"/>
              <a:defRPr>
                <a:solidFill>
                  <a:schemeClr val="bg1"/>
                </a:solidFill>
                <a:latin typeface="CaskaydiaCove NF" panose="02000009000000000000" pitchFamily="49" charset="0"/>
                <a:ea typeface="CaskaydiaCove NF" panose="02000009000000000000" pitchFamily="49" charset="0"/>
                <a:cs typeface="CaskaydiaCove NF" panose="02000009000000000000" pitchFamily="49"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ES" dirty="0">
                <a:solidFill>
                  <a:schemeClr val="tx1"/>
                </a:solidFill>
                <a:latin typeface="+mn-lt"/>
              </a:rPr>
              <a:t>En SQL Server tenemos tipos numéricos:</a:t>
            </a:r>
          </a:p>
          <a:p>
            <a:pPr marL="457200" indent="-457200">
              <a:buFont typeface="Arial" panose="020B0604020202020204" pitchFamily="34" charset="0"/>
              <a:buChar char="•"/>
            </a:pPr>
            <a:r>
              <a:rPr lang="es-ES" dirty="0">
                <a:solidFill>
                  <a:schemeClr val="tx1"/>
                </a:solidFill>
                <a:latin typeface="+mn-lt"/>
              </a:rPr>
              <a:t>Enteros (</a:t>
            </a:r>
            <a:r>
              <a:rPr lang="es-ES" dirty="0" err="1">
                <a:solidFill>
                  <a:schemeClr val="tx1"/>
                </a:solidFill>
                <a:latin typeface="+mn-lt"/>
              </a:rPr>
              <a:t>int</a:t>
            </a:r>
            <a:r>
              <a:rPr lang="es-ES" dirty="0">
                <a:solidFill>
                  <a:schemeClr val="tx1"/>
                </a:solidFill>
                <a:latin typeface="+mn-lt"/>
              </a:rPr>
              <a:t> y derivados)</a:t>
            </a:r>
          </a:p>
          <a:p>
            <a:pPr marL="457200" indent="-457200">
              <a:buFont typeface="Arial" panose="020B0604020202020204" pitchFamily="34" charset="0"/>
              <a:buChar char="•"/>
            </a:pPr>
            <a:r>
              <a:rPr lang="es-ES" dirty="0">
                <a:solidFill>
                  <a:schemeClr val="tx1"/>
                </a:solidFill>
                <a:latin typeface="+mn-lt"/>
              </a:rPr>
              <a:t>Decimales (decimal, </a:t>
            </a:r>
            <a:r>
              <a:rPr lang="es-ES" dirty="0" err="1">
                <a:solidFill>
                  <a:schemeClr val="tx1"/>
                </a:solidFill>
                <a:latin typeface="+mn-lt"/>
              </a:rPr>
              <a:t>numeric</a:t>
            </a:r>
            <a:r>
              <a:rPr lang="es-ES" dirty="0">
                <a:solidFill>
                  <a:schemeClr val="tx1"/>
                </a:solidFill>
                <a:latin typeface="+mn-lt"/>
              </a:rPr>
              <a:t>)</a:t>
            </a:r>
          </a:p>
          <a:p>
            <a:pPr marL="457200" indent="-457200">
              <a:buFont typeface="Arial" panose="020B0604020202020204" pitchFamily="34" charset="0"/>
              <a:buChar char="•"/>
            </a:pPr>
            <a:r>
              <a:rPr lang="es-ES" dirty="0">
                <a:solidFill>
                  <a:schemeClr val="tx1"/>
                </a:solidFill>
                <a:latin typeface="+mn-lt"/>
              </a:rPr>
              <a:t>Monetarios (</a:t>
            </a:r>
            <a:r>
              <a:rPr lang="es-ES" dirty="0" err="1">
                <a:solidFill>
                  <a:schemeClr val="tx1"/>
                </a:solidFill>
                <a:latin typeface="+mn-lt"/>
              </a:rPr>
              <a:t>money</a:t>
            </a:r>
            <a:r>
              <a:rPr lang="es-ES" dirty="0">
                <a:solidFill>
                  <a:schemeClr val="tx1"/>
                </a:solidFill>
                <a:latin typeface="+mn-lt"/>
              </a:rPr>
              <a:t>)</a:t>
            </a:r>
          </a:p>
          <a:p>
            <a:pPr marL="457200" indent="-457200">
              <a:buFont typeface="Arial" panose="020B0604020202020204" pitchFamily="34" charset="0"/>
              <a:buChar char="•"/>
            </a:pPr>
            <a:r>
              <a:rPr lang="es-ES" dirty="0">
                <a:solidFill>
                  <a:schemeClr val="tx1"/>
                </a:solidFill>
                <a:latin typeface="+mn-lt"/>
              </a:rPr>
              <a:t>Punto de coma flotante o aproximados (</a:t>
            </a:r>
            <a:r>
              <a:rPr lang="es-ES" dirty="0" err="1">
                <a:solidFill>
                  <a:schemeClr val="tx1"/>
                </a:solidFill>
                <a:latin typeface="+mn-lt"/>
              </a:rPr>
              <a:t>float</a:t>
            </a:r>
            <a:r>
              <a:rPr lang="es-ES" dirty="0">
                <a:solidFill>
                  <a:schemeClr val="tx1"/>
                </a:solidFill>
                <a:latin typeface="+mn-lt"/>
              </a:rPr>
              <a:t> y real)</a:t>
            </a:r>
          </a:p>
          <a:p>
            <a:endParaRPr lang="es-ES" dirty="0">
              <a:solidFill>
                <a:schemeClr val="tx1"/>
              </a:solidFill>
              <a:latin typeface="+mn-lt"/>
            </a:endParaRPr>
          </a:p>
        </p:txBody>
      </p:sp>
      <p:pic>
        <p:nvPicPr>
          <p:cNvPr id="12" name="Imagen 11">
            <a:extLst>
              <a:ext uri="{FF2B5EF4-FFF2-40B4-BE49-F238E27FC236}">
                <a16:creationId xmlns:a16="http://schemas.microsoft.com/office/drawing/2014/main" id="{F7470E9F-0544-54FF-6C15-C36A21BC25A6}"/>
              </a:ext>
            </a:extLst>
          </p:cNvPr>
          <p:cNvPicPr>
            <a:picLocks noChangeAspect="1"/>
          </p:cNvPicPr>
          <p:nvPr/>
        </p:nvPicPr>
        <p:blipFill>
          <a:blip r:embed="rId3"/>
          <a:stretch>
            <a:fillRect/>
          </a:stretch>
        </p:blipFill>
        <p:spPr>
          <a:xfrm>
            <a:off x="5510380" y="3539297"/>
            <a:ext cx="6340725" cy="2194866"/>
          </a:xfrm>
          <a:prstGeom prst="rect">
            <a:avLst/>
          </a:prstGeom>
        </p:spPr>
      </p:pic>
      <p:sp>
        <p:nvSpPr>
          <p:cNvPr id="7" name="CuadroTexto 6">
            <a:extLst>
              <a:ext uri="{FF2B5EF4-FFF2-40B4-BE49-F238E27FC236}">
                <a16:creationId xmlns:a16="http://schemas.microsoft.com/office/drawing/2014/main" id="{8BCAB604-E6B7-170A-9CB0-EC829E103C78}"/>
              </a:ext>
            </a:extLst>
          </p:cNvPr>
          <p:cNvSpPr txBox="1"/>
          <p:nvPr/>
        </p:nvSpPr>
        <p:spPr>
          <a:xfrm>
            <a:off x="838200" y="5762827"/>
            <a:ext cx="6875731" cy="486287"/>
          </a:xfrm>
          <a:prstGeom prst="rect">
            <a:avLst/>
          </a:prstGeom>
          <a:noFill/>
        </p:spPr>
        <p:txBody>
          <a:bodyPr wrap="square" rtlCol="0">
            <a:spAutoFit/>
          </a:bodyPr>
          <a:lstStyle/>
          <a:p>
            <a:r>
              <a:rPr lang="es-ES" sz="1280" dirty="0">
                <a:solidFill>
                  <a:schemeClr val="tx1">
                    <a:lumMod val="50000"/>
                    <a:lumOff val="50000"/>
                  </a:schemeClr>
                </a:solidFill>
              </a:rPr>
              <a:t>nueve trillones doscientos veintitrés mil trescientos setenta y dos billones treinta y seis mil ochocientos cincuenta y cuatro millones setecientos setenta y cinco mil ochocientos siete.</a:t>
            </a:r>
          </a:p>
        </p:txBody>
      </p:sp>
      <p:sp>
        <p:nvSpPr>
          <p:cNvPr id="10" name="Rectángulo 9">
            <a:extLst>
              <a:ext uri="{FF2B5EF4-FFF2-40B4-BE49-F238E27FC236}">
                <a16:creationId xmlns:a16="http://schemas.microsoft.com/office/drawing/2014/main" id="{F4653057-A6CD-4BF2-779C-5875011E5634}"/>
              </a:ext>
            </a:extLst>
          </p:cNvPr>
          <p:cNvSpPr/>
          <p:nvPr/>
        </p:nvSpPr>
        <p:spPr>
          <a:xfrm>
            <a:off x="838199" y="5781925"/>
            <a:ext cx="7227772" cy="48628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920"/>
          </a:p>
        </p:txBody>
      </p:sp>
      <p:sp>
        <p:nvSpPr>
          <p:cNvPr id="14" name="Rectángulo 13">
            <a:extLst>
              <a:ext uri="{FF2B5EF4-FFF2-40B4-BE49-F238E27FC236}">
                <a16:creationId xmlns:a16="http://schemas.microsoft.com/office/drawing/2014/main" id="{645253E8-EC2A-F719-0E2C-81034DC9197D}"/>
              </a:ext>
            </a:extLst>
          </p:cNvPr>
          <p:cNvSpPr/>
          <p:nvPr/>
        </p:nvSpPr>
        <p:spPr>
          <a:xfrm>
            <a:off x="7310921" y="5397144"/>
            <a:ext cx="1784331" cy="23423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920"/>
          </a:p>
        </p:txBody>
      </p:sp>
      <p:cxnSp>
        <p:nvCxnSpPr>
          <p:cNvPr id="16" name="Conector recto de flecha 15">
            <a:extLst>
              <a:ext uri="{FF2B5EF4-FFF2-40B4-BE49-F238E27FC236}">
                <a16:creationId xmlns:a16="http://schemas.microsoft.com/office/drawing/2014/main" id="{6C92075F-9944-B95B-ED70-DA89EDDF22CA}"/>
              </a:ext>
            </a:extLst>
          </p:cNvPr>
          <p:cNvCxnSpPr/>
          <p:nvPr/>
        </p:nvCxnSpPr>
        <p:spPr>
          <a:xfrm flipH="1">
            <a:off x="8203087" y="5699949"/>
            <a:ext cx="243840" cy="32511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ítulo 17">
            <a:extLst>
              <a:ext uri="{FF2B5EF4-FFF2-40B4-BE49-F238E27FC236}">
                <a16:creationId xmlns:a16="http://schemas.microsoft.com/office/drawing/2014/main" id="{450DD8D4-807A-8899-2FF8-8E3C4813C455}"/>
              </a:ext>
            </a:extLst>
          </p:cNvPr>
          <p:cNvSpPr>
            <a:spLocks noGrp="1"/>
          </p:cNvSpPr>
          <p:nvPr>
            <p:ph type="title"/>
          </p:nvPr>
        </p:nvSpPr>
        <p:spPr/>
        <p:txBody>
          <a:bodyPr>
            <a:normAutofit fontScale="90000"/>
          </a:bodyPr>
          <a:lstStyle/>
          <a:p>
            <a:r>
              <a:rPr lang="es-ES" dirty="0"/>
              <a:t>Tipos de datos: Numéricos</a:t>
            </a:r>
            <a:br>
              <a:rPr lang="es-ES" dirty="0"/>
            </a:br>
            <a:endParaRPr lang="es-ES" dirty="0"/>
          </a:p>
        </p:txBody>
      </p:sp>
    </p:spTree>
    <p:extLst>
      <p:ext uri="{BB962C8B-B14F-4D97-AF65-F5344CB8AC3E}">
        <p14:creationId xmlns:p14="http://schemas.microsoft.com/office/powerpoint/2010/main" val="2049842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14"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6B7DD-12DD-8060-76EC-FB2E87FE34EA}"/>
            </a:ext>
          </a:extLst>
        </p:cNvPr>
        <p:cNvGrpSpPr/>
        <p:nvPr/>
      </p:nvGrpSpPr>
      <p:grpSpPr>
        <a:xfrm>
          <a:off x="0" y="0"/>
          <a:ext cx="0" cy="0"/>
          <a:chOff x="0" y="0"/>
          <a:chExt cx="0" cy="0"/>
        </a:xfrm>
      </p:grpSpPr>
      <p:sp>
        <p:nvSpPr>
          <p:cNvPr id="4" name="Título 3">
            <a:extLst>
              <a:ext uri="{FF2B5EF4-FFF2-40B4-BE49-F238E27FC236}">
                <a16:creationId xmlns:a16="http://schemas.microsoft.com/office/drawing/2014/main" id="{211C7783-22CB-4397-7EB1-4145723037BA}"/>
              </a:ext>
            </a:extLst>
          </p:cNvPr>
          <p:cNvSpPr>
            <a:spLocks noGrp="1"/>
          </p:cNvSpPr>
          <p:nvPr>
            <p:ph type="title"/>
          </p:nvPr>
        </p:nvSpPr>
        <p:spPr/>
        <p:txBody>
          <a:bodyPr/>
          <a:lstStyle/>
          <a:p>
            <a:r>
              <a:rPr lang="es-ES" dirty="0"/>
              <a:t>CONCLUSIONES</a:t>
            </a:r>
          </a:p>
        </p:txBody>
      </p:sp>
      <p:sp>
        <p:nvSpPr>
          <p:cNvPr id="5" name="Marcador de contenido 4">
            <a:extLst>
              <a:ext uri="{FF2B5EF4-FFF2-40B4-BE49-F238E27FC236}">
                <a16:creationId xmlns:a16="http://schemas.microsoft.com/office/drawing/2014/main" id="{0A451EAE-F787-BD28-6468-CD943B77F5F2}"/>
              </a:ext>
            </a:extLst>
          </p:cNvPr>
          <p:cNvSpPr>
            <a:spLocks noGrp="1"/>
          </p:cNvSpPr>
          <p:nvPr>
            <p:ph idx="1"/>
          </p:nvPr>
        </p:nvSpPr>
        <p:spPr/>
        <p:txBody>
          <a:bodyPr/>
          <a:lstStyle/>
          <a:p>
            <a:r>
              <a:rPr lang="es-ES" dirty="0"/>
              <a:t>Monitorizar para ser proactivo</a:t>
            </a:r>
          </a:p>
          <a:p>
            <a:r>
              <a:rPr lang="es-ES" dirty="0"/>
              <a:t>Conocer tus métricas base</a:t>
            </a:r>
          </a:p>
          <a:p>
            <a:r>
              <a:rPr lang="es-ES" dirty="0"/>
              <a:t>Conocer el negocio</a:t>
            </a:r>
          </a:p>
          <a:p>
            <a:r>
              <a:rPr lang="es-ES" dirty="0"/>
              <a:t>Detectar desviaciones en las ejecuciones</a:t>
            </a:r>
          </a:p>
          <a:p>
            <a:r>
              <a:rPr lang="es-ES" dirty="0"/>
              <a:t>Optimizar índices y consultas</a:t>
            </a:r>
          </a:p>
          <a:p>
            <a:r>
              <a:rPr lang="es-ES" dirty="0"/>
              <a:t>Asegurar los recursos adecuados</a:t>
            </a:r>
          </a:p>
          <a:p>
            <a:endParaRPr lang="es-ES" dirty="0"/>
          </a:p>
          <a:p>
            <a:pPr lvl="2"/>
            <a:endParaRPr lang="es-ES" dirty="0"/>
          </a:p>
          <a:p>
            <a:endParaRPr lang="es-ES" dirty="0"/>
          </a:p>
          <a:p>
            <a:endParaRPr lang="es-ES" i="1" dirty="0"/>
          </a:p>
          <a:p>
            <a:endParaRPr lang="es-ES" i="1" dirty="0"/>
          </a:p>
          <a:p>
            <a:endParaRPr lang="es-ES" dirty="0"/>
          </a:p>
        </p:txBody>
      </p:sp>
    </p:spTree>
    <p:extLst>
      <p:ext uri="{BB962C8B-B14F-4D97-AF65-F5344CB8AC3E}">
        <p14:creationId xmlns:p14="http://schemas.microsoft.com/office/powerpoint/2010/main" val="3889507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07A8D0-7BFC-8A61-9354-597746B0A4B3}"/>
            </a:ext>
          </a:extLst>
        </p:cNvPr>
        <p:cNvGrpSpPr/>
        <p:nvPr/>
      </p:nvGrpSpPr>
      <p:grpSpPr>
        <a:xfrm>
          <a:off x="0" y="0"/>
          <a:ext cx="0" cy="0"/>
          <a:chOff x="0" y="0"/>
          <a:chExt cx="0" cy="0"/>
        </a:xfrm>
      </p:grpSpPr>
      <p:sp>
        <p:nvSpPr>
          <p:cNvPr id="13" name="CuadroTexto 12">
            <a:extLst>
              <a:ext uri="{FF2B5EF4-FFF2-40B4-BE49-F238E27FC236}">
                <a16:creationId xmlns:a16="http://schemas.microsoft.com/office/drawing/2014/main" id="{8C13E8BB-193A-889E-D405-0B308B1205B3}"/>
              </a:ext>
            </a:extLst>
          </p:cNvPr>
          <p:cNvSpPr txBox="1"/>
          <p:nvPr/>
        </p:nvSpPr>
        <p:spPr>
          <a:xfrm>
            <a:off x="499534" y="2046811"/>
            <a:ext cx="11192931" cy="1838324"/>
          </a:xfrm>
          <a:prstGeom prst="rect">
            <a:avLst/>
          </a:prstGeom>
        </p:spPr>
        <p:txBody>
          <a:bodyPr vert="horz" lIns="91440" tIns="45720" rIns="91440" bIns="45720" rtlCol="0">
            <a:normAutofit fontScale="92500" lnSpcReduction="20000"/>
          </a:bodyPr>
          <a:lstStyle>
            <a:defPPr>
              <a:defRPr lang="en-US"/>
            </a:defPPr>
            <a:lvl1pPr indent="0">
              <a:lnSpc>
                <a:spcPct val="90000"/>
              </a:lnSpc>
              <a:spcBef>
                <a:spcPts val="1000"/>
              </a:spcBef>
              <a:buFont typeface="Arial" panose="020B0604020202020204" pitchFamily="34" charset="0"/>
              <a:buNone/>
              <a:defRPr sz="2800">
                <a:solidFill>
                  <a:schemeClr val="bg1"/>
                </a:solidFill>
                <a:latin typeface="CaskaydiaCove NF" panose="02000009000000000000" pitchFamily="49" charset="0"/>
                <a:ea typeface="CaskaydiaCove NF" panose="02000009000000000000" pitchFamily="49" charset="0"/>
                <a:cs typeface="CaskaydiaCove NF" panose="02000009000000000000" pitchFamily="49" charset="0"/>
              </a:defRPr>
            </a:lvl1pPr>
            <a:lvl2pPr marL="685800" indent="-228600">
              <a:lnSpc>
                <a:spcPct val="90000"/>
              </a:lnSpc>
              <a:spcBef>
                <a:spcPts val="500"/>
              </a:spcBef>
              <a:buFont typeface="Arial" panose="020B0604020202020204" pitchFamily="34" charset="0"/>
              <a:buChar char="•"/>
              <a:defRPr sz="2400">
                <a:solidFill>
                  <a:schemeClr val="bg1"/>
                </a:solidFill>
                <a:latin typeface="CaskaydiaCove NF" panose="02000009000000000000" pitchFamily="49" charset="0"/>
                <a:ea typeface="CaskaydiaCove NF" panose="02000009000000000000" pitchFamily="49" charset="0"/>
                <a:cs typeface="CaskaydiaCove NF" panose="02000009000000000000" pitchFamily="49" charset="0"/>
              </a:defRPr>
            </a:lvl2pPr>
            <a:lvl3pPr marL="1143000" indent="-228600">
              <a:lnSpc>
                <a:spcPct val="90000"/>
              </a:lnSpc>
              <a:spcBef>
                <a:spcPts val="500"/>
              </a:spcBef>
              <a:buFont typeface="Arial" panose="020B0604020202020204" pitchFamily="34" charset="0"/>
              <a:buChar char="•"/>
              <a:defRPr sz="2000">
                <a:solidFill>
                  <a:schemeClr val="bg1"/>
                </a:solidFill>
                <a:latin typeface="CaskaydiaCove NF" panose="02000009000000000000" pitchFamily="49" charset="0"/>
                <a:ea typeface="CaskaydiaCove NF" panose="02000009000000000000" pitchFamily="49" charset="0"/>
                <a:cs typeface="CaskaydiaCove NF" panose="02000009000000000000" pitchFamily="49" charset="0"/>
              </a:defRPr>
            </a:lvl3pPr>
            <a:lvl4pPr marL="1600200" indent="-228600">
              <a:lnSpc>
                <a:spcPct val="90000"/>
              </a:lnSpc>
              <a:spcBef>
                <a:spcPts val="500"/>
              </a:spcBef>
              <a:buFont typeface="Arial" panose="020B0604020202020204" pitchFamily="34" charset="0"/>
              <a:buChar char="•"/>
              <a:defRPr>
                <a:solidFill>
                  <a:schemeClr val="bg1"/>
                </a:solidFill>
                <a:latin typeface="CaskaydiaCove NF" panose="02000009000000000000" pitchFamily="49" charset="0"/>
                <a:ea typeface="CaskaydiaCove NF" panose="02000009000000000000" pitchFamily="49" charset="0"/>
                <a:cs typeface="CaskaydiaCove NF" panose="02000009000000000000" pitchFamily="49" charset="0"/>
              </a:defRPr>
            </a:lvl4pPr>
            <a:lvl5pPr marL="2057400" indent="-228600">
              <a:lnSpc>
                <a:spcPct val="90000"/>
              </a:lnSpc>
              <a:spcBef>
                <a:spcPts val="500"/>
              </a:spcBef>
              <a:buFont typeface="Arial" panose="020B0604020202020204" pitchFamily="34" charset="0"/>
              <a:buChar char="•"/>
              <a:defRPr>
                <a:solidFill>
                  <a:schemeClr val="bg1"/>
                </a:solidFill>
                <a:latin typeface="CaskaydiaCove NF" panose="02000009000000000000" pitchFamily="49" charset="0"/>
                <a:ea typeface="CaskaydiaCove NF" panose="02000009000000000000" pitchFamily="49" charset="0"/>
                <a:cs typeface="CaskaydiaCove NF" panose="02000009000000000000" pitchFamily="49"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ES" dirty="0">
                <a:solidFill>
                  <a:schemeClr val="tx1"/>
                </a:solidFill>
                <a:latin typeface="+mn-lt"/>
              </a:rPr>
              <a:t>Los tipos numéricos decimales tienen dos propiedades:</a:t>
            </a:r>
          </a:p>
          <a:p>
            <a:pPr marL="457200" indent="-457200">
              <a:buFont typeface="Arial" panose="020B0604020202020204" pitchFamily="34" charset="0"/>
              <a:buChar char="•"/>
            </a:pPr>
            <a:r>
              <a:rPr lang="es-ES" dirty="0">
                <a:solidFill>
                  <a:schemeClr val="tx1"/>
                </a:solidFill>
                <a:latin typeface="+mn-lt"/>
              </a:rPr>
              <a:t>Precisión (p): número total de dígitos que puede almacenar (incluyendo la parte entera y la decimal).</a:t>
            </a:r>
          </a:p>
          <a:p>
            <a:pPr marL="457200" indent="-457200">
              <a:buFont typeface="Arial" panose="020B0604020202020204" pitchFamily="34" charset="0"/>
              <a:buChar char="•"/>
            </a:pPr>
            <a:r>
              <a:rPr lang="es-ES" dirty="0">
                <a:solidFill>
                  <a:schemeClr val="tx1"/>
                </a:solidFill>
                <a:latin typeface="+mn-lt"/>
              </a:rPr>
              <a:t>Escala (s): número de dígitos a la derecha (después) del separador decimal.</a:t>
            </a:r>
          </a:p>
          <a:p>
            <a:endParaRPr lang="es-ES" dirty="0">
              <a:solidFill>
                <a:schemeClr val="tx1"/>
              </a:solidFill>
              <a:latin typeface="+mn-lt"/>
            </a:endParaRPr>
          </a:p>
        </p:txBody>
      </p:sp>
      <p:pic>
        <p:nvPicPr>
          <p:cNvPr id="10" name="Imagen 9">
            <a:extLst>
              <a:ext uri="{FF2B5EF4-FFF2-40B4-BE49-F238E27FC236}">
                <a16:creationId xmlns:a16="http://schemas.microsoft.com/office/drawing/2014/main" id="{5D48D39F-7565-39A8-E5B5-CAE9AA758B0C}"/>
              </a:ext>
            </a:extLst>
          </p:cNvPr>
          <p:cNvPicPr>
            <a:picLocks noChangeAspect="1"/>
          </p:cNvPicPr>
          <p:nvPr/>
        </p:nvPicPr>
        <p:blipFill>
          <a:blip r:embed="rId3"/>
          <a:stretch>
            <a:fillRect/>
          </a:stretch>
        </p:blipFill>
        <p:spPr>
          <a:xfrm>
            <a:off x="322462" y="4114017"/>
            <a:ext cx="6249273" cy="1778249"/>
          </a:xfrm>
          <a:prstGeom prst="rect">
            <a:avLst/>
          </a:prstGeom>
        </p:spPr>
      </p:pic>
      <p:sp>
        <p:nvSpPr>
          <p:cNvPr id="14" name="CuadroTexto 13">
            <a:extLst>
              <a:ext uri="{FF2B5EF4-FFF2-40B4-BE49-F238E27FC236}">
                <a16:creationId xmlns:a16="http://schemas.microsoft.com/office/drawing/2014/main" id="{86F3C47D-5189-51B6-5AF9-6EE7E0CC76F8}"/>
              </a:ext>
            </a:extLst>
          </p:cNvPr>
          <p:cNvSpPr txBox="1"/>
          <p:nvPr/>
        </p:nvSpPr>
        <p:spPr>
          <a:xfrm>
            <a:off x="6906898" y="4043955"/>
            <a:ext cx="5285102" cy="2160591"/>
          </a:xfrm>
          <a:prstGeom prst="rect">
            <a:avLst/>
          </a:prstGeom>
        </p:spPr>
        <p:txBody>
          <a:bodyPr vert="horz" lIns="91440" tIns="45720" rIns="91440" bIns="45720" rtlCol="0">
            <a:normAutofit fontScale="92500" lnSpcReduction="10000"/>
          </a:bodyPr>
          <a:lstStyle>
            <a:defPPr>
              <a:defRPr lang="en-US"/>
            </a:defPPr>
            <a:lvl1pPr indent="0">
              <a:lnSpc>
                <a:spcPct val="90000"/>
              </a:lnSpc>
              <a:spcBef>
                <a:spcPts val="1000"/>
              </a:spcBef>
              <a:buFont typeface="Arial" panose="020B0604020202020204" pitchFamily="34" charset="0"/>
              <a:buNone/>
              <a:defRPr sz="2800">
                <a:solidFill>
                  <a:schemeClr val="bg1"/>
                </a:solidFill>
                <a:latin typeface="CaskaydiaCove NF" panose="02000009000000000000" pitchFamily="49" charset="0"/>
                <a:ea typeface="CaskaydiaCove NF" panose="02000009000000000000" pitchFamily="49" charset="0"/>
                <a:cs typeface="CaskaydiaCove NF" panose="02000009000000000000" pitchFamily="49" charset="0"/>
              </a:defRPr>
            </a:lvl1pPr>
            <a:lvl2pPr marL="685800" indent="-228600">
              <a:lnSpc>
                <a:spcPct val="90000"/>
              </a:lnSpc>
              <a:spcBef>
                <a:spcPts val="500"/>
              </a:spcBef>
              <a:buFont typeface="Arial" panose="020B0604020202020204" pitchFamily="34" charset="0"/>
              <a:buChar char="•"/>
              <a:defRPr sz="2400">
                <a:solidFill>
                  <a:schemeClr val="bg1"/>
                </a:solidFill>
                <a:latin typeface="CaskaydiaCove NF" panose="02000009000000000000" pitchFamily="49" charset="0"/>
                <a:ea typeface="CaskaydiaCove NF" panose="02000009000000000000" pitchFamily="49" charset="0"/>
                <a:cs typeface="CaskaydiaCove NF" panose="02000009000000000000" pitchFamily="49" charset="0"/>
              </a:defRPr>
            </a:lvl2pPr>
            <a:lvl3pPr marL="1143000" indent="-228600">
              <a:lnSpc>
                <a:spcPct val="90000"/>
              </a:lnSpc>
              <a:spcBef>
                <a:spcPts val="500"/>
              </a:spcBef>
              <a:buFont typeface="Arial" panose="020B0604020202020204" pitchFamily="34" charset="0"/>
              <a:buChar char="•"/>
              <a:defRPr sz="2000">
                <a:solidFill>
                  <a:schemeClr val="bg1"/>
                </a:solidFill>
                <a:latin typeface="CaskaydiaCove NF" panose="02000009000000000000" pitchFamily="49" charset="0"/>
                <a:ea typeface="CaskaydiaCove NF" panose="02000009000000000000" pitchFamily="49" charset="0"/>
                <a:cs typeface="CaskaydiaCove NF" panose="02000009000000000000" pitchFamily="49" charset="0"/>
              </a:defRPr>
            </a:lvl3pPr>
            <a:lvl4pPr marL="1600200" indent="-228600">
              <a:lnSpc>
                <a:spcPct val="90000"/>
              </a:lnSpc>
              <a:spcBef>
                <a:spcPts val="500"/>
              </a:spcBef>
              <a:buFont typeface="Arial" panose="020B0604020202020204" pitchFamily="34" charset="0"/>
              <a:buChar char="•"/>
              <a:defRPr>
                <a:solidFill>
                  <a:schemeClr val="bg1"/>
                </a:solidFill>
                <a:latin typeface="CaskaydiaCove NF" panose="02000009000000000000" pitchFamily="49" charset="0"/>
                <a:ea typeface="CaskaydiaCove NF" panose="02000009000000000000" pitchFamily="49" charset="0"/>
                <a:cs typeface="CaskaydiaCove NF" panose="02000009000000000000" pitchFamily="49" charset="0"/>
              </a:defRPr>
            </a:lvl4pPr>
            <a:lvl5pPr marL="2057400" indent="-228600">
              <a:lnSpc>
                <a:spcPct val="90000"/>
              </a:lnSpc>
              <a:spcBef>
                <a:spcPts val="500"/>
              </a:spcBef>
              <a:buFont typeface="Arial" panose="020B0604020202020204" pitchFamily="34" charset="0"/>
              <a:buChar char="•"/>
              <a:defRPr>
                <a:solidFill>
                  <a:schemeClr val="bg1"/>
                </a:solidFill>
                <a:latin typeface="CaskaydiaCove NF" panose="02000009000000000000" pitchFamily="49" charset="0"/>
                <a:ea typeface="CaskaydiaCove NF" panose="02000009000000000000" pitchFamily="49" charset="0"/>
                <a:cs typeface="CaskaydiaCove NF" panose="02000009000000000000" pitchFamily="49"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ES" dirty="0">
                <a:solidFill>
                  <a:schemeClr val="tx1"/>
                </a:solidFill>
                <a:latin typeface="+mn-lt"/>
              </a:rPr>
              <a:t>Por ejemplo, DECIMAL(9, 2):</a:t>
            </a:r>
          </a:p>
          <a:p>
            <a:pPr lvl="1"/>
            <a:r>
              <a:rPr lang="es-ES" dirty="0">
                <a:solidFill>
                  <a:schemeClr val="tx1"/>
                </a:solidFill>
                <a:latin typeface="+mn-lt"/>
              </a:rPr>
              <a:t>9 dígitos en total.</a:t>
            </a:r>
          </a:p>
          <a:p>
            <a:pPr lvl="1"/>
            <a:r>
              <a:rPr lang="es-ES" dirty="0">
                <a:solidFill>
                  <a:schemeClr val="tx1"/>
                </a:solidFill>
                <a:latin typeface="+mn-lt"/>
              </a:rPr>
              <a:t>2 de ellos para decimales.</a:t>
            </a:r>
          </a:p>
          <a:p>
            <a:pPr lvl="1"/>
            <a:r>
              <a:rPr lang="es-ES" dirty="0">
                <a:solidFill>
                  <a:schemeClr val="tx1"/>
                </a:solidFill>
                <a:latin typeface="+mn-lt"/>
              </a:rPr>
              <a:t>El valor máximo es 9.999.999,99</a:t>
            </a:r>
          </a:p>
          <a:p>
            <a:pPr lvl="1"/>
            <a:r>
              <a:rPr lang="es-ES" dirty="0">
                <a:solidFill>
                  <a:schemeClr val="tx1"/>
                </a:solidFill>
                <a:latin typeface="+mn-lt"/>
              </a:rPr>
              <a:t>El valor mínimo es -9.999.999,99</a:t>
            </a:r>
          </a:p>
          <a:p>
            <a:pPr lvl="1"/>
            <a:r>
              <a:rPr lang="es-ES" dirty="0">
                <a:solidFill>
                  <a:schemeClr val="tx1"/>
                </a:solidFill>
                <a:latin typeface="+mn-lt"/>
              </a:rPr>
              <a:t>Ocupa 5 bytes de almacenamiento</a:t>
            </a:r>
          </a:p>
          <a:p>
            <a:endParaRPr lang="es-ES" dirty="0">
              <a:solidFill>
                <a:schemeClr val="tx1"/>
              </a:solidFill>
              <a:latin typeface="+mn-lt"/>
            </a:endParaRPr>
          </a:p>
        </p:txBody>
      </p:sp>
      <p:sp>
        <p:nvSpPr>
          <p:cNvPr id="15" name="CuadroTexto 14">
            <a:extLst>
              <a:ext uri="{FF2B5EF4-FFF2-40B4-BE49-F238E27FC236}">
                <a16:creationId xmlns:a16="http://schemas.microsoft.com/office/drawing/2014/main" id="{C0EA6404-A708-93EE-C9A7-E362662F4DA7}"/>
              </a:ext>
            </a:extLst>
          </p:cNvPr>
          <p:cNvSpPr txBox="1"/>
          <p:nvPr/>
        </p:nvSpPr>
        <p:spPr>
          <a:xfrm>
            <a:off x="520878" y="6005035"/>
            <a:ext cx="6431071" cy="683264"/>
          </a:xfrm>
          <a:prstGeom prst="rect">
            <a:avLst/>
          </a:prstGeom>
          <a:noFill/>
        </p:spPr>
        <p:txBody>
          <a:bodyPr wrap="square" rtlCol="0">
            <a:spAutoFit/>
          </a:bodyPr>
          <a:lstStyle/>
          <a:p>
            <a:pPr marL="304810" indent="-304810">
              <a:buFont typeface="Arial" panose="020B0604020202020204" pitchFamily="34" charset="0"/>
              <a:buChar char="•"/>
            </a:pPr>
            <a:r>
              <a:rPr lang="es-ES" sz="1280" i="1" dirty="0">
                <a:ea typeface="Lato" panose="020F0502020204030203" pitchFamily="34" charset="0"/>
                <a:cs typeface="Lato" panose="020F0502020204030203" pitchFamily="34" charset="0"/>
              </a:rPr>
              <a:t>La precisión por defecto es 18 y la máxima 38.</a:t>
            </a:r>
          </a:p>
          <a:p>
            <a:pPr marL="304810" indent="-304810">
              <a:buFont typeface="Arial" panose="020B0604020202020204" pitchFamily="34" charset="0"/>
              <a:buChar char="•"/>
            </a:pPr>
            <a:r>
              <a:rPr lang="es-ES" sz="1280" i="1" dirty="0">
                <a:ea typeface="Lato" panose="020F0502020204030203" pitchFamily="34" charset="0"/>
                <a:cs typeface="Lato" panose="020F0502020204030203" pitchFamily="34" charset="0"/>
              </a:rPr>
              <a:t>La escala es un número entre 0 y p. Por defecto 0</a:t>
            </a:r>
          </a:p>
          <a:p>
            <a:endParaRPr lang="es-ES" sz="1280" i="1" dirty="0">
              <a:ea typeface="Lato" panose="020F0502020204030203" pitchFamily="34" charset="0"/>
              <a:cs typeface="Lato" panose="020F0502020204030203" pitchFamily="34" charset="0"/>
            </a:endParaRPr>
          </a:p>
        </p:txBody>
      </p:sp>
      <p:sp>
        <p:nvSpPr>
          <p:cNvPr id="16" name="CuadroTexto 15">
            <a:extLst>
              <a:ext uri="{FF2B5EF4-FFF2-40B4-BE49-F238E27FC236}">
                <a16:creationId xmlns:a16="http://schemas.microsoft.com/office/drawing/2014/main" id="{88947AF8-B9EA-FF7E-5992-6C47BF9AEEC5}"/>
              </a:ext>
            </a:extLst>
          </p:cNvPr>
          <p:cNvSpPr txBox="1"/>
          <p:nvPr/>
        </p:nvSpPr>
        <p:spPr>
          <a:xfrm>
            <a:off x="-1" y="1322992"/>
            <a:ext cx="12192000" cy="480131"/>
          </a:xfrm>
          <a:prstGeom prst="rect">
            <a:avLst/>
          </a:prstGeom>
        </p:spPr>
        <p:txBody>
          <a:bodyPr vert="horz" lIns="91440" tIns="45720" rIns="91440" bIns="45720" rtlCol="0">
            <a:normAutofit/>
          </a:bodyPr>
          <a:lstStyle>
            <a:defPPr>
              <a:defRPr lang="en-US"/>
            </a:defPPr>
            <a:lvl1pPr indent="0">
              <a:lnSpc>
                <a:spcPct val="90000"/>
              </a:lnSpc>
              <a:spcBef>
                <a:spcPts val="1000"/>
              </a:spcBef>
              <a:buFont typeface="Arial" panose="020B0604020202020204" pitchFamily="34" charset="0"/>
              <a:buNone/>
              <a:defRPr sz="2800">
                <a:solidFill>
                  <a:schemeClr val="bg1"/>
                </a:solidFill>
                <a:latin typeface="CaskaydiaCove NF" panose="02000009000000000000" pitchFamily="49" charset="0"/>
                <a:ea typeface="CaskaydiaCove NF" panose="02000009000000000000" pitchFamily="49" charset="0"/>
                <a:cs typeface="CaskaydiaCove NF" panose="02000009000000000000" pitchFamily="49" charset="0"/>
              </a:defRPr>
            </a:lvl1pPr>
            <a:lvl2pPr marL="685800" lvl="1" indent="-228600">
              <a:lnSpc>
                <a:spcPct val="90000"/>
              </a:lnSpc>
              <a:spcBef>
                <a:spcPts val="500"/>
              </a:spcBef>
              <a:buFont typeface="Arial" panose="020B0604020202020204" pitchFamily="34" charset="0"/>
              <a:buChar char="•"/>
              <a:defRPr sz="2400">
                <a:solidFill>
                  <a:schemeClr val="bg1"/>
                </a:solidFill>
                <a:latin typeface="CaskaydiaCove NF" panose="02000009000000000000" pitchFamily="49" charset="0"/>
                <a:ea typeface="CaskaydiaCove NF" panose="02000009000000000000" pitchFamily="49" charset="0"/>
                <a:cs typeface="CaskaydiaCove NF" panose="02000009000000000000" pitchFamily="49" charset="0"/>
              </a:defRPr>
            </a:lvl2pPr>
            <a:lvl3pPr marL="1143000" indent="-228600">
              <a:lnSpc>
                <a:spcPct val="90000"/>
              </a:lnSpc>
              <a:spcBef>
                <a:spcPts val="500"/>
              </a:spcBef>
              <a:buFont typeface="Arial" panose="020B0604020202020204" pitchFamily="34" charset="0"/>
              <a:buChar char="•"/>
              <a:defRPr sz="2000">
                <a:solidFill>
                  <a:schemeClr val="bg1"/>
                </a:solidFill>
                <a:latin typeface="CaskaydiaCove NF" panose="02000009000000000000" pitchFamily="49" charset="0"/>
                <a:ea typeface="CaskaydiaCove NF" panose="02000009000000000000" pitchFamily="49" charset="0"/>
                <a:cs typeface="CaskaydiaCove NF" panose="02000009000000000000" pitchFamily="49" charset="0"/>
              </a:defRPr>
            </a:lvl3pPr>
            <a:lvl4pPr marL="1600200" indent="-228600">
              <a:lnSpc>
                <a:spcPct val="90000"/>
              </a:lnSpc>
              <a:spcBef>
                <a:spcPts val="500"/>
              </a:spcBef>
              <a:buFont typeface="Arial" panose="020B0604020202020204" pitchFamily="34" charset="0"/>
              <a:buChar char="•"/>
              <a:defRPr>
                <a:solidFill>
                  <a:schemeClr val="bg1"/>
                </a:solidFill>
                <a:latin typeface="CaskaydiaCove NF" panose="02000009000000000000" pitchFamily="49" charset="0"/>
                <a:ea typeface="CaskaydiaCove NF" panose="02000009000000000000" pitchFamily="49" charset="0"/>
                <a:cs typeface="CaskaydiaCove NF" panose="02000009000000000000" pitchFamily="49" charset="0"/>
              </a:defRPr>
            </a:lvl4pPr>
            <a:lvl5pPr marL="2057400" indent="-228600">
              <a:lnSpc>
                <a:spcPct val="90000"/>
              </a:lnSpc>
              <a:spcBef>
                <a:spcPts val="500"/>
              </a:spcBef>
              <a:buFont typeface="Arial" panose="020B0604020202020204" pitchFamily="34" charset="0"/>
              <a:buChar char="•"/>
              <a:defRPr>
                <a:solidFill>
                  <a:schemeClr val="bg1"/>
                </a:solidFill>
                <a:latin typeface="CaskaydiaCove NF" panose="02000009000000000000" pitchFamily="49" charset="0"/>
                <a:ea typeface="CaskaydiaCove NF" panose="02000009000000000000" pitchFamily="49" charset="0"/>
                <a:cs typeface="CaskaydiaCove NF" panose="02000009000000000000" pitchFamily="49"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es-ES" sz="2400" dirty="0">
                <a:solidFill>
                  <a:schemeClr val="tx1"/>
                </a:solidFill>
                <a:latin typeface="+mj-lt"/>
              </a:rPr>
              <a:t>Los tipos de datos DECIMAL y NUMERIC son iguales en SQL Server.</a:t>
            </a:r>
          </a:p>
        </p:txBody>
      </p:sp>
      <p:sp>
        <p:nvSpPr>
          <p:cNvPr id="4" name="Título 17">
            <a:extLst>
              <a:ext uri="{FF2B5EF4-FFF2-40B4-BE49-F238E27FC236}">
                <a16:creationId xmlns:a16="http://schemas.microsoft.com/office/drawing/2014/main" id="{566265F3-5556-796D-BF4C-0D53B5422C2B}"/>
              </a:ext>
            </a:extLst>
          </p:cNvPr>
          <p:cNvSpPr>
            <a:spLocks noGrp="1"/>
          </p:cNvSpPr>
          <p:nvPr>
            <p:ph type="title"/>
          </p:nvPr>
        </p:nvSpPr>
        <p:spPr/>
        <p:txBody>
          <a:bodyPr>
            <a:normAutofit fontScale="90000"/>
          </a:bodyPr>
          <a:lstStyle/>
          <a:p>
            <a:r>
              <a:rPr lang="es-ES" dirty="0"/>
              <a:t>Tipos de datos: Numéricos</a:t>
            </a:r>
            <a:br>
              <a:rPr lang="es-ES" dirty="0"/>
            </a:br>
            <a:endParaRPr lang="es-ES" dirty="0"/>
          </a:p>
        </p:txBody>
      </p:sp>
    </p:spTree>
    <p:extLst>
      <p:ext uri="{BB962C8B-B14F-4D97-AF65-F5344CB8AC3E}">
        <p14:creationId xmlns:p14="http://schemas.microsoft.com/office/powerpoint/2010/main" val="78945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9CCA1-B4E9-FBAC-71B7-5A9C6EA030D7}"/>
            </a:ext>
          </a:extLst>
        </p:cNvPr>
        <p:cNvGrpSpPr/>
        <p:nvPr/>
      </p:nvGrpSpPr>
      <p:grpSpPr>
        <a:xfrm>
          <a:off x="0" y="0"/>
          <a:ext cx="0" cy="0"/>
          <a:chOff x="0" y="0"/>
          <a:chExt cx="0" cy="0"/>
        </a:xfrm>
      </p:grpSpPr>
      <p:sp>
        <p:nvSpPr>
          <p:cNvPr id="13" name="CuadroTexto 12">
            <a:extLst>
              <a:ext uri="{FF2B5EF4-FFF2-40B4-BE49-F238E27FC236}">
                <a16:creationId xmlns:a16="http://schemas.microsoft.com/office/drawing/2014/main" id="{E742D8CD-F4AB-B1F8-E3A5-BD7E944B29AB}"/>
              </a:ext>
            </a:extLst>
          </p:cNvPr>
          <p:cNvSpPr txBox="1"/>
          <p:nvPr/>
        </p:nvSpPr>
        <p:spPr>
          <a:xfrm>
            <a:off x="445376" y="2356895"/>
            <a:ext cx="11141301" cy="1139927"/>
          </a:xfrm>
          <a:prstGeom prst="rect">
            <a:avLst/>
          </a:prstGeom>
          <a:noFill/>
        </p:spPr>
        <p:txBody>
          <a:bodyPr wrap="square">
            <a:spAutoFit/>
          </a:bodyPr>
          <a:lstStyle>
            <a:defPPr>
              <a:defRPr lang="en-US"/>
            </a:defPPr>
            <a:lvl1pPr>
              <a:defRPr sz="2127">
                <a:latin typeface="Lato" panose="020B0604020202020204" charset="0"/>
                <a:ea typeface="Lato" panose="020B0604020202020204" charset="0"/>
                <a:cs typeface="Lato" panose="020B0604020202020204" charset="0"/>
              </a:defRPr>
            </a:lvl1pPr>
          </a:lstStyle>
          <a:p>
            <a:pPr marL="365771" indent="-365771">
              <a:buFont typeface="Arial" panose="020B0604020202020204" pitchFamily="34" charset="0"/>
              <a:buChar char="•"/>
            </a:pPr>
            <a:r>
              <a:rPr lang="es-ES" sz="2269" dirty="0">
                <a:latin typeface="+mn-lt"/>
              </a:rPr>
              <a:t>Para una mayor precisión podemos usar DATE + TIME por separado o DATETIME2.</a:t>
            </a:r>
          </a:p>
          <a:p>
            <a:pPr marL="365771" indent="-365771">
              <a:buFont typeface="Arial" panose="020B0604020202020204" pitchFamily="34" charset="0"/>
              <a:buChar char="•"/>
            </a:pPr>
            <a:r>
              <a:rPr lang="es-ES" sz="2269" dirty="0">
                <a:latin typeface="+mn-lt"/>
              </a:rPr>
              <a:t>El tipo de datos DATETIME no es recomendable por su tamaño y limitaciones.</a:t>
            </a:r>
          </a:p>
          <a:p>
            <a:endParaRPr lang="es-ES" sz="2269" dirty="0">
              <a:latin typeface="+mn-lt"/>
            </a:endParaRPr>
          </a:p>
        </p:txBody>
      </p:sp>
      <p:sp>
        <p:nvSpPr>
          <p:cNvPr id="16" name="CuadroTexto 15">
            <a:extLst>
              <a:ext uri="{FF2B5EF4-FFF2-40B4-BE49-F238E27FC236}">
                <a16:creationId xmlns:a16="http://schemas.microsoft.com/office/drawing/2014/main" id="{24AB0F5C-4AA3-4EC8-81E5-75B925AB5AD5}"/>
              </a:ext>
            </a:extLst>
          </p:cNvPr>
          <p:cNvSpPr txBox="1"/>
          <p:nvPr/>
        </p:nvSpPr>
        <p:spPr>
          <a:xfrm>
            <a:off x="143934" y="1300644"/>
            <a:ext cx="11531510" cy="486287"/>
          </a:xfrm>
          <a:prstGeom prst="rect">
            <a:avLst/>
          </a:prstGeom>
          <a:noFill/>
        </p:spPr>
        <p:txBody>
          <a:bodyPr wrap="square">
            <a:spAutoFit/>
          </a:bodyPr>
          <a:lstStyle/>
          <a:p>
            <a:pPr algn="ctr"/>
            <a:r>
              <a:rPr lang="es-ES" sz="2560" b="1" dirty="0">
                <a:latin typeface="+mj-lt"/>
                <a:ea typeface="Lato" panose="020B0604020202020204" charset="0"/>
                <a:cs typeface="Lato" panose="020B0604020202020204" charset="0"/>
              </a:rPr>
              <a:t>Hay que tener en cuenta la precisión de los tipos de datos temporales.</a:t>
            </a:r>
          </a:p>
        </p:txBody>
      </p:sp>
      <p:pic>
        <p:nvPicPr>
          <p:cNvPr id="12" name="Imagen 11">
            <a:extLst>
              <a:ext uri="{FF2B5EF4-FFF2-40B4-BE49-F238E27FC236}">
                <a16:creationId xmlns:a16="http://schemas.microsoft.com/office/drawing/2014/main" id="{C128B0A3-C762-5F00-C5A8-3C17181C73EA}"/>
              </a:ext>
            </a:extLst>
          </p:cNvPr>
          <p:cNvPicPr>
            <a:picLocks noChangeAspect="1"/>
          </p:cNvPicPr>
          <p:nvPr/>
        </p:nvPicPr>
        <p:blipFill>
          <a:blip r:embed="rId3"/>
          <a:stretch>
            <a:fillRect/>
          </a:stretch>
        </p:blipFill>
        <p:spPr>
          <a:xfrm>
            <a:off x="6702921" y="3348657"/>
            <a:ext cx="5345145" cy="2996053"/>
          </a:xfrm>
          <a:prstGeom prst="rect">
            <a:avLst/>
          </a:prstGeom>
        </p:spPr>
      </p:pic>
      <p:pic>
        <p:nvPicPr>
          <p:cNvPr id="17" name="image38.png" descr="Texto&#10;&#10;El contenido generado por IA puede ser incorrecto.">
            <a:extLst>
              <a:ext uri="{FF2B5EF4-FFF2-40B4-BE49-F238E27FC236}">
                <a16:creationId xmlns:a16="http://schemas.microsoft.com/office/drawing/2014/main" id="{1222FA4D-0524-084B-449D-9850CBA0B815}"/>
              </a:ext>
            </a:extLst>
          </p:cNvPr>
          <p:cNvPicPr/>
          <p:nvPr/>
        </p:nvPicPr>
        <p:blipFill>
          <a:blip r:embed="rId4"/>
          <a:srcRect/>
          <a:stretch>
            <a:fillRect/>
          </a:stretch>
        </p:blipFill>
        <p:spPr>
          <a:xfrm>
            <a:off x="143934" y="3647804"/>
            <a:ext cx="6112933" cy="2397760"/>
          </a:xfrm>
          <a:prstGeom prst="rect">
            <a:avLst/>
          </a:prstGeom>
          <a:ln/>
        </p:spPr>
      </p:pic>
      <p:sp>
        <p:nvSpPr>
          <p:cNvPr id="14" name="Título 13">
            <a:extLst>
              <a:ext uri="{FF2B5EF4-FFF2-40B4-BE49-F238E27FC236}">
                <a16:creationId xmlns:a16="http://schemas.microsoft.com/office/drawing/2014/main" id="{7E022AC1-E30B-CEAC-F091-E01D798D143F}"/>
              </a:ext>
            </a:extLst>
          </p:cNvPr>
          <p:cNvSpPr>
            <a:spLocks noGrp="1"/>
          </p:cNvSpPr>
          <p:nvPr>
            <p:ph type="title"/>
          </p:nvPr>
        </p:nvSpPr>
        <p:spPr/>
        <p:txBody>
          <a:bodyPr>
            <a:normAutofit fontScale="90000"/>
          </a:bodyPr>
          <a:lstStyle/>
          <a:p>
            <a:r>
              <a:rPr lang="es-ES" dirty="0"/>
              <a:t>Tipos de datos: Temporales</a:t>
            </a:r>
            <a:br>
              <a:rPr lang="es-ES" dirty="0"/>
            </a:br>
            <a:endParaRPr lang="es-ES" dirty="0"/>
          </a:p>
        </p:txBody>
      </p:sp>
    </p:spTree>
    <p:extLst>
      <p:ext uri="{BB962C8B-B14F-4D97-AF65-F5344CB8AC3E}">
        <p14:creationId xmlns:p14="http://schemas.microsoft.com/office/powerpoint/2010/main" val="185480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66B23-2720-4CEA-0788-F6DFDC48A4FF}"/>
            </a:ext>
          </a:extLst>
        </p:cNvPr>
        <p:cNvGrpSpPr/>
        <p:nvPr/>
      </p:nvGrpSpPr>
      <p:grpSpPr>
        <a:xfrm>
          <a:off x="0" y="0"/>
          <a:ext cx="0" cy="0"/>
          <a:chOff x="0" y="0"/>
          <a:chExt cx="0" cy="0"/>
        </a:xfrm>
      </p:grpSpPr>
      <p:sp>
        <p:nvSpPr>
          <p:cNvPr id="13" name="CuadroTexto 12">
            <a:extLst>
              <a:ext uri="{FF2B5EF4-FFF2-40B4-BE49-F238E27FC236}">
                <a16:creationId xmlns:a16="http://schemas.microsoft.com/office/drawing/2014/main" id="{D22229BE-B38E-A470-2FD8-F0FE7C19EF0E}"/>
              </a:ext>
            </a:extLst>
          </p:cNvPr>
          <p:cNvSpPr txBox="1"/>
          <p:nvPr/>
        </p:nvSpPr>
        <p:spPr>
          <a:xfrm>
            <a:off x="1030406" y="3117499"/>
            <a:ext cx="10746637" cy="2849626"/>
          </a:xfrm>
          <a:prstGeom prst="rect">
            <a:avLst/>
          </a:prstGeom>
          <a:noFill/>
        </p:spPr>
        <p:txBody>
          <a:bodyPr wrap="square">
            <a:spAutoFit/>
          </a:bodyPr>
          <a:lstStyle>
            <a:defPPr>
              <a:defRPr lang="en-US"/>
            </a:defPPr>
            <a:lvl1pPr>
              <a:defRPr sz="2127">
                <a:latin typeface="Lato" panose="020B0604020202020204" charset="0"/>
                <a:ea typeface="Lato" panose="020B0604020202020204" charset="0"/>
                <a:cs typeface="Lato" panose="020B0604020202020204" charset="0"/>
              </a:defRPr>
            </a:lvl1pPr>
          </a:lstStyle>
          <a:p>
            <a:r>
              <a:rPr lang="es-ES" sz="2560" dirty="0">
                <a:latin typeface="+mn-lt"/>
              </a:rPr>
              <a:t>Un tipo de datos adecuado:</a:t>
            </a:r>
          </a:p>
          <a:p>
            <a:pPr marL="853467" lvl="1" indent="-365771">
              <a:buFont typeface="Arial" panose="020B0604020202020204" pitchFamily="34" charset="0"/>
              <a:buChar char="•"/>
            </a:pPr>
            <a:r>
              <a:rPr lang="es-ES" sz="2133" dirty="0"/>
              <a:t>Implica elegir correctamente tipo y precisión.</a:t>
            </a:r>
          </a:p>
          <a:p>
            <a:pPr marL="853467" lvl="1" indent="-365771">
              <a:buFont typeface="Arial" panose="020B0604020202020204" pitchFamily="34" charset="0"/>
              <a:buChar char="•"/>
            </a:pPr>
            <a:r>
              <a:rPr lang="es-ES" sz="2133" dirty="0"/>
              <a:t>Evita errores al limitar la entrada de datos.</a:t>
            </a:r>
          </a:p>
          <a:p>
            <a:pPr marL="853467" lvl="1" indent="-365771">
              <a:buFont typeface="Arial" panose="020B0604020202020204" pitchFamily="34" charset="0"/>
              <a:buChar char="•"/>
            </a:pPr>
            <a:r>
              <a:rPr lang="es-ES" sz="2133" dirty="0"/>
              <a:t>Ahorra espacio de almacenamiento.</a:t>
            </a:r>
          </a:p>
          <a:p>
            <a:pPr marL="853467" lvl="1" indent="-365771">
              <a:buFont typeface="Arial" panose="020B0604020202020204" pitchFamily="34" charset="0"/>
              <a:buChar char="•"/>
            </a:pPr>
            <a:r>
              <a:rPr lang="es-ES" sz="2133" dirty="0"/>
              <a:t>Menos almacenamiento es menos consumo de CPU y memoria RAM.</a:t>
            </a:r>
          </a:p>
          <a:p>
            <a:pPr marL="853467" lvl="1" indent="-365771">
              <a:buFont typeface="Arial" panose="020B0604020202020204" pitchFamily="34" charset="0"/>
              <a:buChar char="•"/>
            </a:pPr>
            <a:r>
              <a:rPr lang="es-ES" sz="2133" dirty="0"/>
              <a:t>Evita conversiones y los problemas de rendimiento que implican.</a:t>
            </a:r>
          </a:p>
          <a:p>
            <a:pPr marL="853467" lvl="1" indent="-365771">
              <a:buFont typeface="Arial" panose="020B0604020202020204" pitchFamily="34" charset="0"/>
              <a:buChar char="•"/>
            </a:pPr>
            <a:r>
              <a:rPr lang="es-ES" sz="2133" dirty="0"/>
              <a:t>Evita errores en el ordenamiento, comparación y agregaciones</a:t>
            </a:r>
          </a:p>
          <a:p>
            <a:endParaRPr lang="es-ES" sz="2560" dirty="0">
              <a:latin typeface="+mn-lt"/>
            </a:endParaRPr>
          </a:p>
        </p:txBody>
      </p:sp>
      <p:sp>
        <p:nvSpPr>
          <p:cNvPr id="16" name="CuadroTexto 15">
            <a:extLst>
              <a:ext uri="{FF2B5EF4-FFF2-40B4-BE49-F238E27FC236}">
                <a16:creationId xmlns:a16="http://schemas.microsoft.com/office/drawing/2014/main" id="{2386CD3B-1994-64E6-AF4A-3219A2BD7B50}"/>
              </a:ext>
            </a:extLst>
          </p:cNvPr>
          <p:cNvSpPr txBox="1"/>
          <p:nvPr/>
        </p:nvSpPr>
        <p:spPr>
          <a:xfrm>
            <a:off x="0" y="1674839"/>
            <a:ext cx="11777043" cy="1142749"/>
          </a:xfrm>
          <a:prstGeom prst="rect">
            <a:avLst/>
          </a:prstGeom>
          <a:noFill/>
        </p:spPr>
        <p:txBody>
          <a:bodyPr wrap="square">
            <a:spAutoFit/>
          </a:bodyPr>
          <a:lstStyle/>
          <a:p>
            <a:pPr algn="ctr"/>
            <a:r>
              <a:rPr lang="es-ES" sz="3413" b="1" dirty="0">
                <a:latin typeface="+mj-lt"/>
                <a:ea typeface="Lato" panose="020B0604020202020204" charset="0"/>
                <a:cs typeface="Lato" panose="020B0604020202020204" charset="0"/>
              </a:rPr>
              <a:t>Es importante siempre elegir el tipo de dato adecuado.</a:t>
            </a:r>
          </a:p>
        </p:txBody>
      </p:sp>
      <p:sp>
        <p:nvSpPr>
          <p:cNvPr id="12" name="Título 11">
            <a:extLst>
              <a:ext uri="{FF2B5EF4-FFF2-40B4-BE49-F238E27FC236}">
                <a16:creationId xmlns:a16="http://schemas.microsoft.com/office/drawing/2014/main" id="{C75A343B-DA18-E081-058A-559C27C6DB54}"/>
              </a:ext>
            </a:extLst>
          </p:cNvPr>
          <p:cNvSpPr>
            <a:spLocks noGrp="1"/>
          </p:cNvSpPr>
          <p:nvPr>
            <p:ph type="title"/>
          </p:nvPr>
        </p:nvSpPr>
        <p:spPr/>
        <p:txBody>
          <a:bodyPr>
            <a:normAutofit fontScale="90000"/>
          </a:bodyPr>
          <a:lstStyle/>
          <a:p>
            <a:r>
              <a:rPr lang="es-ES" dirty="0"/>
              <a:t>Tipos de datos: Resumen</a:t>
            </a:r>
            <a:br>
              <a:rPr lang="es-ES" dirty="0"/>
            </a:br>
            <a:endParaRPr lang="es-ES" dirty="0"/>
          </a:p>
        </p:txBody>
      </p:sp>
    </p:spTree>
    <p:extLst>
      <p:ext uri="{BB962C8B-B14F-4D97-AF65-F5344CB8AC3E}">
        <p14:creationId xmlns:p14="http://schemas.microsoft.com/office/powerpoint/2010/main" val="1099888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0C1B960-658C-0BBA-64D1-61E04A595741}"/>
              </a:ext>
            </a:extLst>
          </p:cNvPr>
          <p:cNvSpPr>
            <a:spLocks noGrp="1"/>
          </p:cNvSpPr>
          <p:nvPr>
            <p:ph type="title"/>
          </p:nvPr>
        </p:nvSpPr>
        <p:spPr/>
        <p:txBody>
          <a:bodyPr/>
          <a:lstStyle/>
          <a:p>
            <a:r>
              <a:rPr lang="es-ES" dirty="0"/>
              <a:t>Arquitectura</a:t>
            </a:r>
          </a:p>
        </p:txBody>
      </p:sp>
    </p:spTree>
    <p:extLst>
      <p:ext uri="{BB962C8B-B14F-4D97-AF65-F5344CB8AC3E}">
        <p14:creationId xmlns:p14="http://schemas.microsoft.com/office/powerpoint/2010/main" val="3215847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E5B164D-8A18-4B96-6BFC-0EEBEFDF26DC}"/>
              </a:ext>
            </a:extLst>
          </p:cNvPr>
          <p:cNvSpPr>
            <a:spLocks noGrp="1"/>
          </p:cNvSpPr>
          <p:nvPr>
            <p:ph type="title"/>
          </p:nvPr>
        </p:nvSpPr>
        <p:spPr/>
        <p:txBody>
          <a:bodyPr/>
          <a:lstStyle/>
          <a:p>
            <a:r>
              <a:rPr lang="es-ES" dirty="0"/>
              <a:t>Páginas </a:t>
            </a:r>
          </a:p>
        </p:txBody>
      </p:sp>
      <p:sp>
        <p:nvSpPr>
          <p:cNvPr id="4" name="Marcador de contenido 3">
            <a:extLst>
              <a:ext uri="{FF2B5EF4-FFF2-40B4-BE49-F238E27FC236}">
                <a16:creationId xmlns:a16="http://schemas.microsoft.com/office/drawing/2014/main" id="{6DB6D075-9962-BCD8-470B-74EBDD1D98BA}"/>
              </a:ext>
            </a:extLst>
          </p:cNvPr>
          <p:cNvSpPr>
            <a:spLocks noGrp="1"/>
          </p:cNvSpPr>
          <p:nvPr>
            <p:ph idx="1"/>
          </p:nvPr>
        </p:nvSpPr>
        <p:spPr>
          <a:xfrm>
            <a:off x="342900" y="1460500"/>
            <a:ext cx="6400800" cy="4351338"/>
          </a:xfrm>
        </p:spPr>
        <p:txBody>
          <a:bodyPr>
            <a:normAutofit fontScale="92500" lnSpcReduction="10000"/>
          </a:bodyPr>
          <a:lstStyle/>
          <a:p>
            <a:r>
              <a:rPr lang="es-ES" dirty="0"/>
              <a:t>Todo lo que hay en SQL Server se almacena en páginas de 8Kb.</a:t>
            </a:r>
          </a:p>
          <a:p>
            <a:r>
              <a:rPr lang="es-ES" dirty="0"/>
              <a:t>Podemos encontrar 3 tipos de páginas:</a:t>
            </a:r>
          </a:p>
          <a:p>
            <a:pPr marL="914400" lvl="1" indent="-457200">
              <a:buFont typeface="+mj-lt"/>
              <a:buAutoNum type="arabicPeriod"/>
            </a:pPr>
            <a:r>
              <a:rPr lang="es-ES" dirty="0"/>
              <a:t>Metadatos (PFS, GAM, SGAM, IAM)</a:t>
            </a:r>
          </a:p>
          <a:p>
            <a:pPr marL="914400" lvl="1" indent="-457200">
              <a:buFont typeface="+mj-lt"/>
              <a:buAutoNum type="arabicPeriod"/>
            </a:pPr>
            <a:r>
              <a:rPr lang="es-ES" dirty="0"/>
              <a:t>Datos (IN_ROW_DATA)</a:t>
            </a:r>
          </a:p>
          <a:p>
            <a:pPr marL="914400" lvl="1" indent="-457200">
              <a:buFont typeface="+mj-lt"/>
              <a:buAutoNum type="arabicPeriod"/>
            </a:pPr>
            <a:r>
              <a:rPr lang="es-ES" dirty="0"/>
              <a:t>Textos grandes (OVERFLOW, LOB)</a:t>
            </a:r>
          </a:p>
          <a:p>
            <a:r>
              <a:rPr lang="es-ES" dirty="0"/>
              <a:t>Todas las páginas tienen una cabecera de 96 bytes y una tabla de desplazamiento final.</a:t>
            </a:r>
          </a:p>
          <a:p>
            <a:r>
              <a:rPr lang="es-ES" dirty="0"/>
              <a:t>Las páginas se agrupan en grupos de 8 llamados extensiones (</a:t>
            </a:r>
            <a:r>
              <a:rPr lang="es-ES" dirty="0" err="1"/>
              <a:t>extents</a:t>
            </a:r>
            <a:r>
              <a:rPr lang="es-ES" dirty="0"/>
              <a:t>)</a:t>
            </a:r>
          </a:p>
        </p:txBody>
      </p:sp>
      <p:pic>
        <p:nvPicPr>
          <p:cNvPr id="2" name="image21.png" descr="Imagen que contiene Gráfico&#10;&#10;El contenido generado por IA puede ser incorrecto.">
            <a:extLst>
              <a:ext uri="{FF2B5EF4-FFF2-40B4-BE49-F238E27FC236}">
                <a16:creationId xmlns:a16="http://schemas.microsoft.com/office/drawing/2014/main" id="{F0E131FE-F410-0A70-DC3E-65BBD94CAC9C}"/>
              </a:ext>
            </a:extLst>
          </p:cNvPr>
          <p:cNvPicPr/>
          <p:nvPr/>
        </p:nvPicPr>
        <p:blipFill>
          <a:blip r:embed="rId3"/>
          <a:srcRect r="4194"/>
          <a:stretch>
            <a:fillRect/>
          </a:stretch>
        </p:blipFill>
        <p:spPr>
          <a:xfrm>
            <a:off x="6590983" y="1460500"/>
            <a:ext cx="5490528" cy="4114800"/>
          </a:xfrm>
          <a:prstGeom prst="rect">
            <a:avLst/>
          </a:prstGeom>
          <a:ln/>
        </p:spPr>
      </p:pic>
    </p:spTree>
    <p:extLst>
      <p:ext uri="{BB962C8B-B14F-4D97-AF65-F5344CB8AC3E}">
        <p14:creationId xmlns:p14="http://schemas.microsoft.com/office/powerpoint/2010/main" val="37431810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4C5EBC6-9BEC-B793-3AD1-8711F7E46139}"/>
              </a:ext>
            </a:extLst>
          </p:cNvPr>
          <p:cNvSpPr>
            <a:spLocks noGrp="1"/>
          </p:cNvSpPr>
          <p:nvPr>
            <p:ph type="title"/>
          </p:nvPr>
        </p:nvSpPr>
        <p:spPr/>
        <p:txBody>
          <a:bodyPr/>
          <a:lstStyle/>
          <a:p>
            <a:r>
              <a:rPr lang="es-ES" dirty="0"/>
              <a:t>Páginas de datos</a:t>
            </a:r>
          </a:p>
        </p:txBody>
      </p:sp>
      <p:sp>
        <p:nvSpPr>
          <p:cNvPr id="5" name="Marcador de contenido 4">
            <a:extLst>
              <a:ext uri="{FF2B5EF4-FFF2-40B4-BE49-F238E27FC236}">
                <a16:creationId xmlns:a16="http://schemas.microsoft.com/office/drawing/2014/main" id="{AE279218-B5C8-1D85-B87A-E1887754FEEF}"/>
              </a:ext>
            </a:extLst>
          </p:cNvPr>
          <p:cNvSpPr>
            <a:spLocks noGrp="1"/>
          </p:cNvSpPr>
          <p:nvPr>
            <p:ph idx="1"/>
          </p:nvPr>
        </p:nvSpPr>
        <p:spPr>
          <a:xfrm>
            <a:off x="838200" y="1460500"/>
            <a:ext cx="10515600" cy="4734560"/>
          </a:xfrm>
        </p:spPr>
        <p:txBody>
          <a:bodyPr>
            <a:normAutofit fontScale="62500" lnSpcReduction="20000"/>
          </a:bodyPr>
          <a:lstStyle/>
          <a:p>
            <a:pPr marL="0" indent="0">
              <a:lnSpc>
                <a:spcPct val="120000"/>
              </a:lnSpc>
              <a:buNone/>
            </a:pPr>
            <a:r>
              <a:rPr lang="es-ES" dirty="0"/>
              <a:t>Los datos se gestionan mediante tres unidades de asignación internas:</a:t>
            </a:r>
          </a:p>
          <a:p>
            <a:pPr>
              <a:lnSpc>
                <a:spcPct val="120000"/>
              </a:lnSpc>
            </a:pPr>
            <a:r>
              <a:rPr lang="es-ES" b="1" dirty="0"/>
              <a:t>IN_ROW_DATA: </a:t>
            </a:r>
            <a:r>
              <a:rPr lang="es-ES" dirty="0"/>
              <a:t>La unidad principal. Aquí viven todas las columnas mientras quepan en la página. Todo lo que cabe directamente en una Data Page se considera parte de IN_ROW_DATA.</a:t>
            </a:r>
          </a:p>
          <a:p>
            <a:pPr>
              <a:lnSpc>
                <a:spcPct val="120000"/>
              </a:lnSpc>
            </a:pPr>
            <a:r>
              <a:rPr lang="es-ES" b="1" dirty="0"/>
              <a:t>ROW_OVERFLOW_DATA: </a:t>
            </a:r>
            <a:r>
              <a:rPr lang="es-ES" dirty="0"/>
              <a:t>Cuando una fila contiene muchas columnas VARCHAR, NVARCHAR, VARBINARY, etc., que juntas superan el límite de los 8 KB, SQL Server mueve automáticamente el contenido excedente a páginas especiales denominadas ROW_OVERFLOW. Este proceso es automático y transparente para el usuario, pero tiene implicaciones de rendimiento: la fila ya no puede leerse de una sola página, lo que implica más I/O y más saltos de puntero.</a:t>
            </a:r>
          </a:p>
          <a:p>
            <a:pPr>
              <a:lnSpc>
                <a:spcPct val="120000"/>
              </a:lnSpc>
            </a:pPr>
            <a:r>
              <a:rPr lang="es-ES" b="1" dirty="0"/>
              <a:t>LOB_DATA: </a:t>
            </a:r>
            <a:r>
              <a:rPr lang="es-ES" dirty="0"/>
              <a:t>Si una columna almacena tipos como VARCHAR(MAX), NVARCHAR(MAX), VARBINARY(MAX), XML, JSON, etc., y su contenido supera los 8000 bytes, entonces se mueve a páginas LOB_DATA. Estas páginas se encadenan en estructuras independientes, separadas del cuerpo principal de la tabla.</a:t>
            </a:r>
          </a:p>
          <a:p>
            <a:pPr marL="0" indent="0">
              <a:lnSpc>
                <a:spcPct val="120000"/>
              </a:lnSpc>
              <a:buNone/>
            </a:pPr>
            <a:r>
              <a:rPr lang="es-ES" dirty="0"/>
              <a:t>Cada unidad de asignación tiene sus propias páginas IAM, su propia asignación en </a:t>
            </a:r>
            <a:r>
              <a:rPr lang="es-ES" dirty="0" err="1"/>
              <a:t>extents</a:t>
            </a:r>
            <a:r>
              <a:rPr lang="es-ES" dirty="0"/>
              <a:t>, y su propio control de espacio libre. Esto implica que una sola tabla puede tener múltiples flujos de datos distribuidos entre distintos segmentos físicos.</a:t>
            </a:r>
          </a:p>
          <a:p>
            <a:pPr>
              <a:lnSpc>
                <a:spcPct val="120000"/>
              </a:lnSpc>
            </a:pPr>
            <a:endParaRPr lang="es-ES" dirty="0"/>
          </a:p>
        </p:txBody>
      </p:sp>
    </p:spTree>
    <p:extLst>
      <p:ext uri="{BB962C8B-B14F-4D97-AF65-F5344CB8AC3E}">
        <p14:creationId xmlns:p14="http://schemas.microsoft.com/office/powerpoint/2010/main" val="22251978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2FBE4C52-0E10-1A71-A8B4-932AA06A1168}"/>
              </a:ext>
            </a:extLst>
          </p:cNvPr>
          <p:cNvSpPr>
            <a:spLocks noGrp="1"/>
          </p:cNvSpPr>
          <p:nvPr>
            <p:ph type="title"/>
          </p:nvPr>
        </p:nvSpPr>
        <p:spPr/>
        <p:txBody>
          <a:bodyPr/>
          <a:lstStyle/>
          <a:p>
            <a:r>
              <a:rPr lang="es-ES" dirty="0"/>
              <a:t>Extensiones</a:t>
            </a:r>
          </a:p>
        </p:txBody>
      </p:sp>
      <p:sp>
        <p:nvSpPr>
          <p:cNvPr id="12" name="Marcador de contenido 11">
            <a:extLst>
              <a:ext uri="{FF2B5EF4-FFF2-40B4-BE49-F238E27FC236}">
                <a16:creationId xmlns:a16="http://schemas.microsoft.com/office/drawing/2014/main" id="{06E538CA-5C99-0EC3-756B-F3DA45E3CB3D}"/>
              </a:ext>
            </a:extLst>
          </p:cNvPr>
          <p:cNvSpPr>
            <a:spLocks noGrp="1"/>
          </p:cNvSpPr>
          <p:nvPr>
            <p:ph idx="1"/>
          </p:nvPr>
        </p:nvSpPr>
        <p:spPr/>
        <p:txBody>
          <a:bodyPr>
            <a:normAutofit lnSpcReduction="10000"/>
          </a:bodyPr>
          <a:lstStyle/>
          <a:p>
            <a:r>
              <a:rPr lang="es-ES" dirty="0"/>
              <a:t>Cada extensión ocupa 64 KB, y representa la unidad mínima de asignación real que el motor usa para reservar espacio en disco.</a:t>
            </a:r>
          </a:p>
          <a:p>
            <a:r>
              <a:rPr lang="es-ES" dirty="0"/>
              <a:t>Hay dos tipos de extensión:</a:t>
            </a:r>
          </a:p>
          <a:p>
            <a:pPr lvl="1"/>
            <a:r>
              <a:rPr lang="es-ES" dirty="0"/>
              <a:t>Extensión uniforme: las 8 páginas pertenecen a un único objeto (tabla o índice).</a:t>
            </a:r>
          </a:p>
          <a:p>
            <a:pPr lvl="1"/>
            <a:r>
              <a:rPr lang="es-ES" dirty="0"/>
              <a:t>Extensión mixta: las 8 páginas pueden pertenecer a distintos objetos (hasta un máximo de 8).</a:t>
            </a:r>
          </a:p>
          <a:p>
            <a:r>
              <a:rPr lang="es-ES" dirty="0"/>
              <a:t>Cuando un objeto es pequeño, se le pueden asignar páginas dentro de una extensión mixta compartida. Cuando crece, el motor puede promoverlo a extensiones uniformes, asegurando alineación física y eficiencia de lectura.*</a:t>
            </a:r>
          </a:p>
          <a:p>
            <a:endParaRPr lang="es-ES" dirty="0"/>
          </a:p>
        </p:txBody>
      </p:sp>
      <p:sp>
        <p:nvSpPr>
          <p:cNvPr id="13" name="CuadroTexto 12">
            <a:extLst>
              <a:ext uri="{FF2B5EF4-FFF2-40B4-BE49-F238E27FC236}">
                <a16:creationId xmlns:a16="http://schemas.microsoft.com/office/drawing/2014/main" id="{2944B8A7-E5BE-E11A-2ACA-5839416D3ABE}"/>
              </a:ext>
            </a:extLst>
          </p:cNvPr>
          <p:cNvSpPr txBox="1"/>
          <p:nvPr/>
        </p:nvSpPr>
        <p:spPr>
          <a:xfrm>
            <a:off x="838200" y="5763334"/>
            <a:ext cx="10146030" cy="646331"/>
          </a:xfrm>
          <a:prstGeom prst="rect">
            <a:avLst/>
          </a:prstGeom>
          <a:noFill/>
        </p:spPr>
        <p:txBody>
          <a:bodyPr wrap="square" rtlCol="0">
            <a:spAutoFit/>
          </a:bodyPr>
          <a:lstStyle/>
          <a:p>
            <a:r>
              <a:rPr lang="es-ES" i="1" dirty="0"/>
              <a:t>* Desde SQL Server 2016, el comportamiento por defecto ha cambiado: en la mayoría de los escenarios, el motor asigna extensiones uniformes desde el principio, incluso para objetos pequeños. </a:t>
            </a:r>
          </a:p>
        </p:txBody>
      </p:sp>
    </p:spTree>
    <p:extLst>
      <p:ext uri="{BB962C8B-B14F-4D97-AF65-F5344CB8AC3E}">
        <p14:creationId xmlns:p14="http://schemas.microsoft.com/office/powerpoint/2010/main" val="3129021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26527F1A-3879-A208-D63A-D3B7F7BE50D5}"/>
              </a:ext>
            </a:extLst>
          </p:cNvPr>
          <p:cNvSpPr>
            <a:spLocks noGrp="1"/>
          </p:cNvSpPr>
          <p:nvPr>
            <p:ph type="title"/>
          </p:nvPr>
        </p:nvSpPr>
        <p:spPr/>
        <p:txBody>
          <a:bodyPr/>
          <a:lstStyle/>
          <a:p>
            <a:r>
              <a:rPr lang="es-ES" dirty="0"/>
              <a:t>Páginas de metadatos</a:t>
            </a:r>
          </a:p>
        </p:txBody>
      </p:sp>
      <p:sp>
        <p:nvSpPr>
          <p:cNvPr id="5" name="Marcador de contenido 4">
            <a:extLst>
              <a:ext uri="{FF2B5EF4-FFF2-40B4-BE49-F238E27FC236}">
                <a16:creationId xmlns:a16="http://schemas.microsoft.com/office/drawing/2014/main" id="{AC7A94A5-AA68-DF0E-7CEC-EC701D607652}"/>
              </a:ext>
            </a:extLst>
          </p:cNvPr>
          <p:cNvSpPr>
            <a:spLocks noGrp="1"/>
          </p:cNvSpPr>
          <p:nvPr>
            <p:ph idx="1"/>
          </p:nvPr>
        </p:nvSpPr>
        <p:spPr/>
        <p:txBody>
          <a:bodyPr>
            <a:normAutofit/>
          </a:bodyPr>
          <a:lstStyle/>
          <a:p>
            <a:r>
              <a:rPr lang="es-ES" dirty="0"/>
              <a:t>Toda la lógica de almacenamiento se reduce a mantener un inventario: qué páginas están libres, cuáles ya están asignadas, y a qué objetos pertenecen. </a:t>
            </a:r>
          </a:p>
          <a:p>
            <a:r>
              <a:rPr lang="es-ES" dirty="0"/>
              <a:t>Para eso existen las páginas PFS, GAM, SGAM e IAM.</a:t>
            </a:r>
          </a:p>
          <a:p>
            <a:r>
              <a:rPr lang="es-ES" dirty="0"/>
              <a:t>Los archivos de datos comienzan siempre igual. La página 0 contiene la cabecera del archivo. A partir de ahí, vienen en orden:</a:t>
            </a:r>
          </a:p>
          <a:p>
            <a:pPr lvl="1"/>
            <a:r>
              <a:rPr lang="es-ES" dirty="0"/>
              <a:t>Página 1 → PFS (Page Free </a:t>
            </a:r>
            <a:r>
              <a:rPr lang="es-ES" dirty="0" err="1"/>
              <a:t>Space</a:t>
            </a:r>
            <a:r>
              <a:rPr lang="es-ES" dirty="0"/>
              <a:t>)</a:t>
            </a:r>
          </a:p>
          <a:p>
            <a:pPr lvl="1"/>
            <a:r>
              <a:rPr lang="es-ES" dirty="0"/>
              <a:t>Página 2 → GAM (Global </a:t>
            </a:r>
            <a:r>
              <a:rPr lang="es-ES" dirty="0" err="1"/>
              <a:t>Allocation</a:t>
            </a:r>
            <a:r>
              <a:rPr lang="es-ES" dirty="0"/>
              <a:t> </a:t>
            </a:r>
            <a:r>
              <a:rPr lang="es-ES" dirty="0" err="1"/>
              <a:t>Map</a:t>
            </a:r>
            <a:r>
              <a:rPr lang="es-ES" dirty="0"/>
              <a:t>)</a:t>
            </a:r>
          </a:p>
          <a:p>
            <a:pPr lvl="1"/>
            <a:r>
              <a:rPr lang="es-ES" dirty="0"/>
              <a:t>Página 3 → SGAM (</a:t>
            </a:r>
            <a:r>
              <a:rPr lang="es-ES" dirty="0" err="1"/>
              <a:t>Shared</a:t>
            </a:r>
            <a:r>
              <a:rPr lang="es-ES" dirty="0"/>
              <a:t> Global </a:t>
            </a:r>
            <a:r>
              <a:rPr lang="es-ES" dirty="0" err="1"/>
              <a:t>Allocation</a:t>
            </a:r>
            <a:r>
              <a:rPr lang="es-ES" dirty="0"/>
              <a:t> </a:t>
            </a:r>
            <a:r>
              <a:rPr lang="es-ES" dirty="0" err="1"/>
              <a:t>Map</a:t>
            </a:r>
            <a:r>
              <a:rPr lang="es-ES" dirty="0"/>
              <a:t>)</a:t>
            </a:r>
          </a:p>
          <a:p>
            <a:endParaRPr lang="es-ES" dirty="0"/>
          </a:p>
        </p:txBody>
      </p:sp>
      <p:pic>
        <p:nvPicPr>
          <p:cNvPr id="2" name="image36.png" descr="Imagen que contiene Interfaz de usuario gráfica&#10;&#10;El contenido generado por IA puede ser incorrecto.">
            <a:extLst>
              <a:ext uri="{FF2B5EF4-FFF2-40B4-BE49-F238E27FC236}">
                <a16:creationId xmlns:a16="http://schemas.microsoft.com/office/drawing/2014/main" id="{E33FC3D4-83DC-8B0D-C6EC-0AAB68987A28}"/>
              </a:ext>
            </a:extLst>
          </p:cNvPr>
          <p:cNvPicPr/>
          <p:nvPr/>
        </p:nvPicPr>
        <p:blipFill>
          <a:blip r:embed="rId2"/>
          <a:srcRect t="9152" b="11836"/>
          <a:stretch>
            <a:fillRect/>
          </a:stretch>
        </p:blipFill>
        <p:spPr>
          <a:xfrm>
            <a:off x="7105138" y="5282810"/>
            <a:ext cx="5086862" cy="1211580"/>
          </a:xfrm>
          <a:prstGeom prst="rect">
            <a:avLst/>
          </a:prstGeom>
          <a:ln/>
        </p:spPr>
      </p:pic>
    </p:spTree>
    <p:extLst>
      <p:ext uri="{BB962C8B-B14F-4D97-AF65-F5344CB8AC3E}">
        <p14:creationId xmlns:p14="http://schemas.microsoft.com/office/powerpoint/2010/main" val="1548129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B93798F-3D82-5CB9-69AC-F1E8C01DBE77}"/>
              </a:ext>
            </a:extLst>
          </p:cNvPr>
          <p:cNvSpPr>
            <a:spLocks noGrp="1"/>
          </p:cNvSpPr>
          <p:nvPr>
            <p:ph type="title"/>
          </p:nvPr>
        </p:nvSpPr>
        <p:spPr/>
        <p:txBody>
          <a:bodyPr/>
          <a:lstStyle/>
          <a:p>
            <a:r>
              <a:rPr lang="es-ES" dirty="0"/>
              <a:t>Páginas de metadatos</a:t>
            </a:r>
          </a:p>
        </p:txBody>
      </p:sp>
      <p:sp>
        <p:nvSpPr>
          <p:cNvPr id="8" name="Marcador de texto 7">
            <a:extLst>
              <a:ext uri="{FF2B5EF4-FFF2-40B4-BE49-F238E27FC236}">
                <a16:creationId xmlns:a16="http://schemas.microsoft.com/office/drawing/2014/main" id="{47134F1E-9EE3-414C-AE5A-AA7E12C9DC7C}"/>
              </a:ext>
            </a:extLst>
          </p:cNvPr>
          <p:cNvSpPr>
            <a:spLocks noGrp="1"/>
          </p:cNvSpPr>
          <p:nvPr>
            <p:ph type="body" idx="1"/>
          </p:nvPr>
        </p:nvSpPr>
        <p:spPr/>
        <p:txBody>
          <a:bodyPr anchor="ctr"/>
          <a:lstStyle/>
          <a:p>
            <a:pPr algn="ctr"/>
            <a:r>
              <a:rPr lang="es-ES" dirty="0"/>
              <a:t>PFS (Page Free </a:t>
            </a:r>
            <a:r>
              <a:rPr lang="es-ES" dirty="0" err="1"/>
              <a:t>Space</a:t>
            </a:r>
            <a:r>
              <a:rPr lang="es-ES" dirty="0"/>
              <a:t>)</a:t>
            </a:r>
          </a:p>
        </p:txBody>
      </p:sp>
      <p:sp>
        <p:nvSpPr>
          <p:cNvPr id="9" name="Marcador de contenido 8">
            <a:extLst>
              <a:ext uri="{FF2B5EF4-FFF2-40B4-BE49-F238E27FC236}">
                <a16:creationId xmlns:a16="http://schemas.microsoft.com/office/drawing/2014/main" id="{BE1D19E2-74D0-B251-B99E-D841D4B3F5B1}"/>
              </a:ext>
            </a:extLst>
          </p:cNvPr>
          <p:cNvSpPr>
            <a:spLocks noGrp="1"/>
          </p:cNvSpPr>
          <p:nvPr>
            <p:ph sz="half" idx="2"/>
          </p:nvPr>
        </p:nvSpPr>
        <p:spPr>
          <a:xfrm>
            <a:off x="788018" y="2280452"/>
            <a:ext cx="5232033" cy="3926038"/>
          </a:xfrm>
        </p:spPr>
        <p:txBody>
          <a:bodyPr>
            <a:normAutofit fontScale="85000" lnSpcReduction="20000"/>
          </a:bodyPr>
          <a:lstStyle/>
          <a:p>
            <a:r>
              <a:rPr lang="es-ES" dirty="0"/>
              <a:t>Almacena el estado del resto páginas en 1 byte por página.</a:t>
            </a:r>
          </a:p>
          <a:p>
            <a:r>
              <a:rPr lang="es-ES" dirty="0"/>
              <a:t>Cada PFS vale para 8088 páginas.</a:t>
            </a:r>
          </a:p>
          <a:p>
            <a:r>
              <a:rPr lang="es-ES" dirty="0"/>
              <a:t>Valores:</a:t>
            </a:r>
          </a:p>
          <a:p>
            <a:pPr lvl="1"/>
            <a:r>
              <a:rPr lang="es-ES" dirty="0"/>
              <a:t>0x00 → Página libre</a:t>
            </a:r>
          </a:p>
          <a:p>
            <a:pPr lvl="1"/>
            <a:r>
              <a:rPr lang="es-ES" dirty="0"/>
              <a:t>0x40 → 1–50% ocupada</a:t>
            </a:r>
          </a:p>
          <a:p>
            <a:pPr lvl="1"/>
            <a:r>
              <a:rPr lang="es-ES" dirty="0"/>
              <a:t>0x80 → 51–100% ocupada</a:t>
            </a:r>
          </a:p>
          <a:p>
            <a:pPr lvl="1"/>
            <a:r>
              <a:rPr lang="es-ES" dirty="0"/>
              <a:t>0xC0 → Llena</a:t>
            </a:r>
          </a:p>
          <a:p>
            <a:pPr lvl="1"/>
            <a:r>
              <a:rPr lang="es-ES" dirty="0"/>
              <a:t>0xE0 → Página IAM u otro uso especial</a:t>
            </a:r>
          </a:p>
          <a:p>
            <a:pPr marL="457200" lvl="1" indent="0">
              <a:buNone/>
            </a:pPr>
            <a:endParaRPr lang="es-ES" dirty="0"/>
          </a:p>
        </p:txBody>
      </p:sp>
      <p:sp>
        <p:nvSpPr>
          <p:cNvPr id="10" name="Marcador de texto 9">
            <a:extLst>
              <a:ext uri="{FF2B5EF4-FFF2-40B4-BE49-F238E27FC236}">
                <a16:creationId xmlns:a16="http://schemas.microsoft.com/office/drawing/2014/main" id="{CEB75F2E-E97A-A643-E97A-573305C21A84}"/>
              </a:ext>
            </a:extLst>
          </p:cNvPr>
          <p:cNvSpPr>
            <a:spLocks noGrp="1"/>
          </p:cNvSpPr>
          <p:nvPr>
            <p:ph type="body" sz="quarter" idx="3"/>
          </p:nvPr>
        </p:nvSpPr>
        <p:spPr/>
        <p:txBody>
          <a:bodyPr/>
          <a:lstStyle/>
          <a:p>
            <a:pPr algn="ctr"/>
            <a:r>
              <a:rPr lang="es-ES" dirty="0"/>
              <a:t>GAM (Global </a:t>
            </a:r>
            <a:r>
              <a:rPr lang="es-ES" dirty="0" err="1"/>
              <a:t>Allocation</a:t>
            </a:r>
            <a:r>
              <a:rPr lang="es-ES" dirty="0"/>
              <a:t> </a:t>
            </a:r>
            <a:r>
              <a:rPr lang="es-ES" dirty="0" err="1"/>
              <a:t>Unit</a:t>
            </a:r>
            <a:r>
              <a:rPr lang="es-ES" dirty="0"/>
              <a:t>)</a:t>
            </a:r>
            <a:br>
              <a:rPr lang="es-ES" dirty="0"/>
            </a:br>
            <a:r>
              <a:rPr lang="es-ES" dirty="0"/>
              <a:t>SGAM (</a:t>
            </a:r>
            <a:r>
              <a:rPr lang="es-ES" dirty="0" err="1"/>
              <a:t>Shared</a:t>
            </a:r>
            <a:r>
              <a:rPr lang="es-ES" dirty="0"/>
              <a:t> GAM)</a:t>
            </a:r>
          </a:p>
        </p:txBody>
      </p:sp>
      <p:sp>
        <p:nvSpPr>
          <p:cNvPr id="11" name="Marcador de contenido 10">
            <a:extLst>
              <a:ext uri="{FF2B5EF4-FFF2-40B4-BE49-F238E27FC236}">
                <a16:creationId xmlns:a16="http://schemas.microsoft.com/office/drawing/2014/main" id="{BAD5CFCF-B145-0E50-5901-F01B655F477E}"/>
              </a:ext>
            </a:extLst>
          </p:cNvPr>
          <p:cNvSpPr>
            <a:spLocks noGrp="1"/>
          </p:cNvSpPr>
          <p:nvPr>
            <p:ph sz="quarter" idx="4"/>
          </p:nvPr>
        </p:nvSpPr>
        <p:spPr/>
        <p:txBody>
          <a:bodyPr>
            <a:normAutofit fontScale="85000" lnSpcReduction="20000"/>
          </a:bodyPr>
          <a:lstStyle/>
          <a:p>
            <a:r>
              <a:rPr lang="es-ES" dirty="0"/>
              <a:t>GAM: Qué extensiones del archivo están completamente libres y cuáles ya han sido asignadas (1 libre y 0 asignada). </a:t>
            </a:r>
          </a:p>
          <a:p>
            <a:r>
              <a:rPr lang="es-ES" dirty="0"/>
              <a:t>SGAM: Extensiones mixtas parcialmente usadas. 1 la extensión mixta con al menos una página libre y 0 la extensión completamente ocupada o no mixta.</a:t>
            </a:r>
          </a:p>
          <a:p>
            <a:r>
              <a:rPr lang="es-ES" dirty="0"/>
              <a:t>Cada bit representa una extensión por lo que hay una GAM y SGAM cada 511.232 páginas.</a:t>
            </a:r>
          </a:p>
          <a:p>
            <a:pPr marL="0" indent="0">
              <a:buNone/>
            </a:pPr>
            <a:endParaRPr lang="es-ES" dirty="0"/>
          </a:p>
        </p:txBody>
      </p:sp>
    </p:spTree>
    <p:extLst>
      <p:ext uri="{BB962C8B-B14F-4D97-AF65-F5344CB8AC3E}">
        <p14:creationId xmlns:p14="http://schemas.microsoft.com/office/powerpoint/2010/main" val="19791599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7D332-4928-424E-9AB1-D4870480E2F9}"/>
              </a:ext>
            </a:extLst>
          </p:cNvPr>
          <p:cNvSpPr>
            <a:spLocks noGrp="1"/>
          </p:cNvSpPr>
          <p:nvPr>
            <p:ph type="title"/>
          </p:nvPr>
        </p:nvSpPr>
        <p:spPr>
          <a:xfrm>
            <a:off x="569897" y="44789"/>
            <a:ext cx="10515600" cy="1030042"/>
          </a:xfrm>
        </p:spPr>
        <p:txBody>
          <a:bodyPr/>
          <a:lstStyle/>
          <a:p>
            <a:pPr algn="ctr"/>
            <a:r>
              <a:rPr lang="es-ES" dirty="0"/>
              <a:t>¡Gracias sponsors!</a:t>
            </a:r>
            <a:endParaRPr lang="en-US" dirty="0"/>
          </a:p>
        </p:txBody>
      </p:sp>
      <p:pic>
        <p:nvPicPr>
          <p:cNvPr id="15" name="Picture 2" descr="▷ Expertos en Bases de Datos para Empresas | Aleson ITC">
            <a:extLst>
              <a:ext uri="{FF2B5EF4-FFF2-40B4-BE49-F238E27FC236}">
                <a16:creationId xmlns:a16="http://schemas.microsoft.com/office/drawing/2014/main" id="{D9CC492C-9C10-9638-38E3-225A94D5C9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408" y="1415724"/>
            <a:ext cx="3245784" cy="105163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6" descr="V-Valley: a leader in the Advanced Solutions market - Esprinet">
            <a:extLst>
              <a:ext uri="{FF2B5EF4-FFF2-40B4-BE49-F238E27FC236}">
                <a16:creationId xmlns:a16="http://schemas.microsoft.com/office/drawing/2014/main" id="{BAB87AE4-91FB-C125-6C05-268566E62D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9160" y="3086358"/>
            <a:ext cx="2515629" cy="106898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8" descr="TD SYNNEX - Utimaco">
            <a:extLst>
              <a:ext uri="{FF2B5EF4-FFF2-40B4-BE49-F238E27FC236}">
                <a16:creationId xmlns:a16="http://schemas.microsoft.com/office/drawing/2014/main" id="{394BDD4D-101B-63C3-998B-3854F54568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5725" y="1121403"/>
            <a:ext cx="3653528" cy="1461887"/>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27F1A388-4DC2-832F-A5DD-BAA5C79656A7}"/>
              </a:ext>
            </a:extLst>
          </p:cNvPr>
          <p:cNvSpPr/>
          <p:nvPr/>
        </p:nvSpPr>
        <p:spPr>
          <a:xfrm>
            <a:off x="249448" y="1059183"/>
            <a:ext cx="1482759" cy="1968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400" err="1"/>
              <a:t>Platinum</a:t>
            </a:r>
            <a:endParaRPr lang="en-US" sz="1400"/>
          </a:p>
        </p:txBody>
      </p:sp>
      <p:pic>
        <p:nvPicPr>
          <p:cNvPr id="5" name="Picture 4" descr="A black background with a black square&#10;&#10;Description automatically generated with medium confidence">
            <a:extLst>
              <a:ext uri="{FF2B5EF4-FFF2-40B4-BE49-F238E27FC236}">
                <a16:creationId xmlns:a16="http://schemas.microsoft.com/office/drawing/2014/main" id="{BBF7829A-A398-D914-588A-F74CE24DF0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14958" y="3124030"/>
            <a:ext cx="2124330" cy="655480"/>
          </a:xfrm>
          <a:prstGeom prst="rect">
            <a:avLst/>
          </a:prstGeom>
        </p:spPr>
      </p:pic>
      <p:pic>
        <p:nvPicPr>
          <p:cNvPr id="6" name="Imagen 5" descr="Logotipo&#10;&#10;Descripción generada automáticamente">
            <a:extLst>
              <a:ext uri="{FF2B5EF4-FFF2-40B4-BE49-F238E27FC236}">
                <a16:creationId xmlns:a16="http://schemas.microsoft.com/office/drawing/2014/main" id="{C7B86017-C7F5-333A-D6BC-7E5B21FB7F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6649" y="1382741"/>
            <a:ext cx="3800001" cy="1044000"/>
          </a:xfrm>
          <a:prstGeom prst="rect">
            <a:avLst/>
          </a:prstGeom>
        </p:spPr>
      </p:pic>
      <p:pic>
        <p:nvPicPr>
          <p:cNvPr id="12" name="Picture 2" descr="Home - ENCAMINA">
            <a:extLst>
              <a:ext uri="{FF2B5EF4-FFF2-40B4-BE49-F238E27FC236}">
                <a16:creationId xmlns:a16="http://schemas.microsoft.com/office/drawing/2014/main" id="{1D06D703-025E-1523-3B9C-9B22EB3EFB9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675" t="22264" r="9347" b="23456"/>
          <a:stretch>
            <a:fillRect/>
          </a:stretch>
        </p:blipFill>
        <p:spPr bwMode="auto">
          <a:xfrm>
            <a:off x="5025764" y="3124030"/>
            <a:ext cx="2515629" cy="86582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E302D50-8F64-8EBD-1997-FE66873AD5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18484" y="4690231"/>
            <a:ext cx="1552591" cy="49771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ack background with white text&#10;&#10;AI-generated content may be incorrect.">
            <a:extLst>
              <a:ext uri="{FF2B5EF4-FFF2-40B4-BE49-F238E27FC236}">
                <a16:creationId xmlns:a16="http://schemas.microsoft.com/office/drawing/2014/main" id="{E1A1CAB5-1A53-258F-AEDD-474F63A38D09}"/>
              </a:ext>
            </a:extLst>
          </p:cNvPr>
          <p:cNvPicPr>
            <a:picLocks noChangeAspect="1"/>
          </p:cNvPicPr>
          <p:nvPr/>
        </p:nvPicPr>
        <p:blipFill>
          <a:blip r:embed="rId9"/>
          <a:stretch>
            <a:fillRect/>
          </a:stretch>
        </p:blipFill>
        <p:spPr>
          <a:xfrm>
            <a:off x="4093058" y="5422141"/>
            <a:ext cx="4005884" cy="1193110"/>
          </a:xfrm>
          <a:prstGeom prst="rect">
            <a:avLst/>
          </a:prstGeom>
        </p:spPr>
      </p:pic>
      <p:sp>
        <p:nvSpPr>
          <p:cNvPr id="9" name="Rectangle: Rounded Corners 8">
            <a:extLst>
              <a:ext uri="{FF2B5EF4-FFF2-40B4-BE49-F238E27FC236}">
                <a16:creationId xmlns:a16="http://schemas.microsoft.com/office/drawing/2014/main" id="{1875FF85-5564-3AB7-F3C5-DF50EFCE9CE5}"/>
              </a:ext>
            </a:extLst>
          </p:cNvPr>
          <p:cNvSpPr/>
          <p:nvPr/>
        </p:nvSpPr>
        <p:spPr>
          <a:xfrm>
            <a:off x="249448" y="2892400"/>
            <a:ext cx="1482759" cy="1968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1400"/>
              <a:t>Gold</a:t>
            </a:r>
            <a:endParaRPr lang="en-US" sz="1400"/>
          </a:p>
        </p:txBody>
      </p:sp>
      <p:sp>
        <p:nvSpPr>
          <p:cNvPr id="10" name="Rectangle: Rounded Corners 9">
            <a:extLst>
              <a:ext uri="{FF2B5EF4-FFF2-40B4-BE49-F238E27FC236}">
                <a16:creationId xmlns:a16="http://schemas.microsoft.com/office/drawing/2014/main" id="{7ADB3464-E462-6BCC-E1A8-DCDEC753BA15}"/>
              </a:ext>
            </a:extLst>
          </p:cNvPr>
          <p:cNvSpPr/>
          <p:nvPr/>
        </p:nvSpPr>
        <p:spPr>
          <a:xfrm>
            <a:off x="249447" y="4394313"/>
            <a:ext cx="1482759" cy="1968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1400"/>
              <a:t>Silver</a:t>
            </a:r>
            <a:endParaRPr lang="en-US" sz="1400"/>
          </a:p>
        </p:txBody>
      </p:sp>
      <p:sp>
        <p:nvSpPr>
          <p:cNvPr id="11" name="Rectangle: Rounded Corners 10">
            <a:extLst>
              <a:ext uri="{FF2B5EF4-FFF2-40B4-BE49-F238E27FC236}">
                <a16:creationId xmlns:a16="http://schemas.microsoft.com/office/drawing/2014/main" id="{B7BD9DB3-2AA4-ABE0-8EFB-7DD808009A2F}"/>
              </a:ext>
            </a:extLst>
          </p:cNvPr>
          <p:cNvSpPr/>
          <p:nvPr/>
        </p:nvSpPr>
        <p:spPr>
          <a:xfrm>
            <a:off x="249447" y="5432400"/>
            <a:ext cx="1482759" cy="1968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1400" err="1"/>
              <a:t>Venue</a:t>
            </a:r>
            <a:endParaRPr lang="en-US" sz="1400" err="1"/>
          </a:p>
        </p:txBody>
      </p:sp>
    </p:spTree>
    <p:extLst>
      <p:ext uri="{BB962C8B-B14F-4D97-AF65-F5344CB8AC3E}">
        <p14:creationId xmlns:p14="http://schemas.microsoft.com/office/powerpoint/2010/main" val="405494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736A4806-579E-7CB4-F0BB-31B8C989274F}"/>
              </a:ext>
            </a:extLst>
          </p:cNvPr>
          <p:cNvSpPr>
            <a:spLocks noGrp="1"/>
          </p:cNvSpPr>
          <p:nvPr>
            <p:ph type="title"/>
          </p:nvPr>
        </p:nvSpPr>
        <p:spPr/>
        <p:txBody>
          <a:bodyPr/>
          <a:lstStyle/>
          <a:p>
            <a:r>
              <a:rPr lang="es-ES" dirty="0"/>
              <a:t>Páginas IAM (</a:t>
            </a:r>
            <a:r>
              <a:rPr lang="es-ES" dirty="0" err="1"/>
              <a:t>Index</a:t>
            </a:r>
            <a:r>
              <a:rPr lang="es-ES" dirty="0"/>
              <a:t> </a:t>
            </a:r>
            <a:r>
              <a:rPr lang="es-ES" dirty="0" err="1"/>
              <a:t>Allocation</a:t>
            </a:r>
            <a:r>
              <a:rPr lang="es-ES" dirty="0"/>
              <a:t> </a:t>
            </a:r>
            <a:r>
              <a:rPr lang="es-ES" dirty="0" err="1"/>
              <a:t>Map</a:t>
            </a:r>
            <a:r>
              <a:rPr lang="es-ES" dirty="0"/>
              <a:t>)</a:t>
            </a:r>
          </a:p>
        </p:txBody>
      </p:sp>
      <p:sp>
        <p:nvSpPr>
          <p:cNvPr id="8" name="Marcador de contenido 7">
            <a:extLst>
              <a:ext uri="{FF2B5EF4-FFF2-40B4-BE49-F238E27FC236}">
                <a16:creationId xmlns:a16="http://schemas.microsoft.com/office/drawing/2014/main" id="{FB60A92F-F006-8AF5-F60E-CAE7F714EF83}"/>
              </a:ext>
            </a:extLst>
          </p:cNvPr>
          <p:cNvSpPr>
            <a:spLocks noGrp="1"/>
          </p:cNvSpPr>
          <p:nvPr>
            <p:ph idx="1"/>
          </p:nvPr>
        </p:nvSpPr>
        <p:spPr/>
        <p:txBody>
          <a:bodyPr>
            <a:normAutofit fontScale="85000" lnSpcReduction="20000"/>
          </a:bodyPr>
          <a:lstStyle/>
          <a:p>
            <a:r>
              <a:rPr lang="es-ES" dirty="0"/>
              <a:t>Las IAM permiten saber qué páginas y extensiones han sido asignadas a un objeto específico: una tabla, un índice, un LOB_DATA, etc.</a:t>
            </a:r>
          </a:p>
          <a:p>
            <a:r>
              <a:rPr lang="es-ES" dirty="0"/>
              <a:t>Cada objeto (tabla o índice) tiene al menos una página IAM por cada unidad de asignación (IN_ROW, LOB_DATA o ROW_OVERFLOW), por cada archivo en el que tenga datos.</a:t>
            </a:r>
          </a:p>
          <a:p>
            <a:r>
              <a:rPr lang="es-ES" dirty="0"/>
              <a:t>Las IAM no tienen ubicación fija en el archivo. Se crean dinámicamente cuando se necesitan y se organizan en listas internas. </a:t>
            </a:r>
          </a:p>
          <a:p>
            <a:r>
              <a:rPr lang="es-ES" dirty="0"/>
              <a:t>Cada IAM cubre el mismo rango que una GAM o SGAM: 511.232 páginas.</a:t>
            </a:r>
          </a:p>
          <a:p>
            <a:r>
              <a:rPr lang="es-ES" dirty="0"/>
              <a:t>Internamente, las IAM contienen:</a:t>
            </a:r>
          </a:p>
          <a:p>
            <a:pPr lvl="1"/>
            <a:r>
              <a:rPr lang="es-ES" dirty="0"/>
              <a:t>El ID del objeto (tabla o índice).</a:t>
            </a:r>
          </a:p>
          <a:p>
            <a:pPr lvl="1"/>
            <a:r>
              <a:rPr lang="es-ES" dirty="0"/>
              <a:t>El tipo de unidad de asignación.</a:t>
            </a:r>
          </a:p>
          <a:p>
            <a:pPr lvl="1"/>
            <a:r>
              <a:rPr lang="es-ES" dirty="0"/>
              <a:t>El ID del archivo que cubren.</a:t>
            </a:r>
          </a:p>
          <a:p>
            <a:pPr lvl="1"/>
            <a:r>
              <a:rPr lang="es-ES" dirty="0"/>
              <a:t>Un mapa de bits de extensiones asignadas dentro de ese archivo</a:t>
            </a:r>
          </a:p>
          <a:p>
            <a:endParaRPr lang="es-ES" dirty="0"/>
          </a:p>
        </p:txBody>
      </p:sp>
      <p:pic>
        <p:nvPicPr>
          <p:cNvPr id="9" name="image3.png" descr="Diagrama&#10;&#10;El contenido generado por IA puede ser incorrecto.">
            <a:extLst>
              <a:ext uri="{FF2B5EF4-FFF2-40B4-BE49-F238E27FC236}">
                <a16:creationId xmlns:a16="http://schemas.microsoft.com/office/drawing/2014/main" id="{FFE42EB5-F37C-6538-B502-4FBD93FDF8C5}"/>
              </a:ext>
            </a:extLst>
          </p:cNvPr>
          <p:cNvPicPr/>
          <p:nvPr/>
        </p:nvPicPr>
        <p:blipFill>
          <a:blip r:embed="rId2"/>
          <a:srcRect/>
          <a:stretch>
            <a:fillRect/>
          </a:stretch>
        </p:blipFill>
        <p:spPr>
          <a:xfrm>
            <a:off x="8846820" y="4215136"/>
            <a:ext cx="3196590" cy="2077879"/>
          </a:xfrm>
          <a:prstGeom prst="rect">
            <a:avLst/>
          </a:prstGeom>
          <a:ln/>
        </p:spPr>
      </p:pic>
    </p:spTree>
    <p:extLst>
      <p:ext uri="{BB962C8B-B14F-4D97-AF65-F5344CB8AC3E}">
        <p14:creationId xmlns:p14="http://schemas.microsoft.com/office/powerpoint/2010/main" val="41377911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B10D22-1A24-EFDE-82A9-9514305FC2DA}"/>
              </a:ext>
            </a:extLst>
          </p:cNvPr>
          <p:cNvSpPr>
            <a:spLocks noGrp="1"/>
          </p:cNvSpPr>
          <p:nvPr>
            <p:ph type="title"/>
          </p:nvPr>
        </p:nvSpPr>
        <p:spPr/>
        <p:txBody>
          <a:bodyPr/>
          <a:lstStyle/>
          <a:p>
            <a:r>
              <a:rPr lang="es-ES" dirty="0"/>
              <a:t>Índices</a:t>
            </a:r>
          </a:p>
        </p:txBody>
      </p:sp>
    </p:spTree>
    <p:extLst>
      <p:ext uri="{BB962C8B-B14F-4D97-AF65-F5344CB8AC3E}">
        <p14:creationId xmlns:p14="http://schemas.microsoft.com/office/powerpoint/2010/main" val="267058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92CDC97-1E53-10A8-B1B0-A3070C841114}"/>
              </a:ext>
            </a:extLst>
          </p:cNvPr>
          <p:cNvSpPr>
            <a:spLocks noGrp="1"/>
          </p:cNvSpPr>
          <p:nvPr>
            <p:ph type="title"/>
          </p:nvPr>
        </p:nvSpPr>
        <p:spPr/>
        <p:txBody>
          <a:bodyPr/>
          <a:lstStyle/>
          <a:p>
            <a:r>
              <a:rPr lang="es-ES" dirty="0"/>
              <a:t>HEAP</a:t>
            </a:r>
          </a:p>
        </p:txBody>
      </p:sp>
      <p:sp>
        <p:nvSpPr>
          <p:cNvPr id="5" name="Marcador de contenido 4">
            <a:extLst>
              <a:ext uri="{FF2B5EF4-FFF2-40B4-BE49-F238E27FC236}">
                <a16:creationId xmlns:a16="http://schemas.microsoft.com/office/drawing/2014/main" id="{DA667A03-56C8-2713-1D26-E5052AECEEF3}"/>
              </a:ext>
            </a:extLst>
          </p:cNvPr>
          <p:cNvSpPr>
            <a:spLocks noGrp="1"/>
          </p:cNvSpPr>
          <p:nvPr>
            <p:ph idx="1"/>
          </p:nvPr>
        </p:nvSpPr>
        <p:spPr/>
        <p:txBody>
          <a:bodyPr>
            <a:normAutofit lnSpcReduction="10000"/>
          </a:bodyPr>
          <a:lstStyle/>
          <a:p>
            <a:r>
              <a:rPr lang="es-ES" dirty="0"/>
              <a:t>Un HEAP es una tabla sin orden físico. </a:t>
            </a:r>
          </a:p>
          <a:p>
            <a:r>
              <a:rPr lang="es-ES" dirty="0"/>
              <a:t>SQL Server guarda las filas en cualquier página disponible, sin ninguna secuencia lógica. </a:t>
            </a:r>
          </a:p>
          <a:p>
            <a:r>
              <a:rPr lang="es-ES" dirty="0"/>
              <a:t>Es rápido para insertar, pero no tanto para buscar, y mucho menos para mantener.</a:t>
            </a:r>
          </a:p>
          <a:p>
            <a:r>
              <a:rPr lang="es-ES" dirty="0"/>
              <a:t>En un HEAP, acceder a una fila implica seguir un RID (</a:t>
            </a:r>
            <a:r>
              <a:rPr lang="es-ES" dirty="0" err="1"/>
              <a:t>Row</a:t>
            </a:r>
            <a:r>
              <a:rPr lang="es-ES" dirty="0"/>
              <a:t> </a:t>
            </a:r>
            <a:r>
              <a:rPr lang="es-ES" dirty="0" err="1"/>
              <a:t>Identifier</a:t>
            </a:r>
            <a:r>
              <a:rPr lang="es-ES" dirty="0"/>
              <a:t>), que puede apuntar a cualquier parte del archivo.</a:t>
            </a:r>
          </a:p>
          <a:p>
            <a:r>
              <a:rPr lang="es-ES" b="1" dirty="0"/>
              <a:t>Ventajas:</a:t>
            </a:r>
            <a:r>
              <a:rPr lang="es-ES" dirty="0"/>
              <a:t> inserciones masivas sin coste de ordenamiento.</a:t>
            </a:r>
          </a:p>
          <a:p>
            <a:r>
              <a:rPr lang="es-ES" b="1" dirty="0"/>
              <a:t>Desventajas:</a:t>
            </a:r>
            <a:r>
              <a:rPr lang="es-ES" dirty="0"/>
              <a:t> reenvíos de puntero, escaneos completos, peor control del almacenamiento.</a:t>
            </a:r>
          </a:p>
          <a:p>
            <a:endParaRPr lang="es-ES" dirty="0"/>
          </a:p>
        </p:txBody>
      </p:sp>
    </p:spTree>
    <p:extLst>
      <p:ext uri="{BB962C8B-B14F-4D97-AF65-F5344CB8AC3E}">
        <p14:creationId xmlns:p14="http://schemas.microsoft.com/office/powerpoint/2010/main" val="3498214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267B906F-E284-E283-55C2-44AD64AF3F5F}"/>
              </a:ext>
            </a:extLst>
          </p:cNvPr>
          <p:cNvSpPr>
            <a:spLocks noGrp="1"/>
          </p:cNvSpPr>
          <p:nvPr>
            <p:ph type="title"/>
          </p:nvPr>
        </p:nvSpPr>
        <p:spPr/>
        <p:txBody>
          <a:bodyPr/>
          <a:lstStyle/>
          <a:p>
            <a:r>
              <a:rPr lang="es-ES" dirty="0"/>
              <a:t>Reenvío de punteros (HEAP)</a:t>
            </a:r>
          </a:p>
        </p:txBody>
      </p:sp>
      <p:sp>
        <p:nvSpPr>
          <p:cNvPr id="5" name="Marcador de contenido 4">
            <a:extLst>
              <a:ext uri="{FF2B5EF4-FFF2-40B4-BE49-F238E27FC236}">
                <a16:creationId xmlns:a16="http://schemas.microsoft.com/office/drawing/2014/main" id="{6FAA39B4-DE5F-D321-94D6-2EBB57748752}"/>
              </a:ext>
            </a:extLst>
          </p:cNvPr>
          <p:cNvSpPr>
            <a:spLocks noGrp="1"/>
          </p:cNvSpPr>
          <p:nvPr>
            <p:ph idx="1"/>
          </p:nvPr>
        </p:nvSpPr>
        <p:spPr>
          <a:xfrm>
            <a:off x="838199" y="1460500"/>
            <a:ext cx="11324725" cy="3207034"/>
          </a:xfrm>
        </p:spPr>
        <p:txBody>
          <a:bodyPr>
            <a:normAutofit fontScale="70000" lnSpcReduction="20000"/>
          </a:bodyPr>
          <a:lstStyle/>
          <a:p>
            <a:r>
              <a:rPr lang="es-ES" dirty="0"/>
              <a:t>En un HEAP, cuando una actualización no cabe en el hueco de los datos anteriores no se reorganiza la página, ni mueve las demás filas para hacer hueco. </a:t>
            </a:r>
          </a:p>
          <a:p>
            <a:r>
              <a:rPr lang="es-ES" dirty="0"/>
              <a:t>Se traslada la fila a otra página con espacio suficiente y deja en la posición original un puntero que apunta a la nueva ubicación. </a:t>
            </a:r>
          </a:p>
          <a:p>
            <a:r>
              <a:rPr lang="es-ES" dirty="0"/>
              <a:t>Eso se conoce como reenvío de puntero (</a:t>
            </a:r>
            <a:r>
              <a:rPr lang="es-ES" dirty="0" err="1"/>
              <a:t>forwarded</a:t>
            </a:r>
            <a:r>
              <a:rPr lang="es-ES" dirty="0"/>
              <a:t> </a:t>
            </a:r>
            <a:r>
              <a:rPr lang="es-ES" dirty="0" err="1"/>
              <a:t>record</a:t>
            </a:r>
            <a:r>
              <a:rPr lang="es-ES" dirty="0"/>
              <a:t>).</a:t>
            </a:r>
          </a:p>
          <a:p>
            <a:r>
              <a:rPr lang="es-ES" dirty="0"/>
              <a:t>Cada vez que se accede a esa fila, hay que seguir el puntero para llegar a la ubicación real. </a:t>
            </a:r>
          </a:p>
          <a:p>
            <a:r>
              <a:rPr lang="es-ES" dirty="0"/>
              <a:t>Eso implica una segunda operación de lectura (otro page </a:t>
            </a:r>
            <a:r>
              <a:rPr lang="es-ES" dirty="0" err="1"/>
              <a:t>read</a:t>
            </a:r>
            <a:r>
              <a:rPr lang="es-ES" dirty="0"/>
              <a:t>), es decir, más I/O, más CPU, otra página cargada en memoria y, potencialmente, más bloqueos si el acceso es concurrente.</a:t>
            </a:r>
          </a:p>
          <a:p>
            <a:r>
              <a:rPr lang="es-ES" dirty="0"/>
              <a:t>Los planes de ejecución pueden degradarse. Las estadísticas pierden precisión. Y el rendimiento real se aleja del que sugiere el plan estimado.</a:t>
            </a:r>
          </a:p>
          <a:p>
            <a:pPr marL="0" indent="0">
              <a:buNone/>
            </a:pPr>
            <a:endParaRPr lang="es-ES" dirty="0"/>
          </a:p>
          <a:p>
            <a:pPr marL="0" indent="0">
              <a:buNone/>
            </a:pPr>
            <a:endParaRPr lang="es-ES" dirty="0"/>
          </a:p>
        </p:txBody>
      </p:sp>
      <p:pic>
        <p:nvPicPr>
          <p:cNvPr id="7" name="Imagen 6">
            <a:extLst>
              <a:ext uri="{FF2B5EF4-FFF2-40B4-BE49-F238E27FC236}">
                <a16:creationId xmlns:a16="http://schemas.microsoft.com/office/drawing/2014/main" id="{EF0A7683-87FB-AC29-33D3-786136F6F564}"/>
              </a:ext>
            </a:extLst>
          </p:cNvPr>
          <p:cNvPicPr>
            <a:picLocks noChangeAspect="1"/>
          </p:cNvPicPr>
          <p:nvPr/>
        </p:nvPicPr>
        <p:blipFill>
          <a:blip r:embed="rId2"/>
          <a:stretch>
            <a:fillRect/>
          </a:stretch>
        </p:blipFill>
        <p:spPr>
          <a:xfrm>
            <a:off x="1658201" y="4992399"/>
            <a:ext cx="2736809" cy="1193449"/>
          </a:xfrm>
          <a:prstGeom prst="rect">
            <a:avLst/>
          </a:prstGeom>
        </p:spPr>
      </p:pic>
      <p:pic>
        <p:nvPicPr>
          <p:cNvPr id="9" name="Imagen 8">
            <a:extLst>
              <a:ext uri="{FF2B5EF4-FFF2-40B4-BE49-F238E27FC236}">
                <a16:creationId xmlns:a16="http://schemas.microsoft.com/office/drawing/2014/main" id="{020CC61A-EDFA-EB7A-EAE4-3CB736033E36}"/>
              </a:ext>
            </a:extLst>
          </p:cNvPr>
          <p:cNvPicPr>
            <a:picLocks noChangeAspect="1"/>
          </p:cNvPicPr>
          <p:nvPr/>
        </p:nvPicPr>
        <p:blipFill>
          <a:blip r:embed="rId3"/>
          <a:stretch>
            <a:fillRect/>
          </a:stretch>
        </p:blipFill>
        <p:spPr>
          <a:xfrm>
            <a:off x="7415218" y="5107423"/>
            <a:ext cx="3000794" cy="342948"/>
          </a:xfrm>
          <a:prstGeom prst="rect">
            <a:avLst/>
          </a:prstGeom>
        </p:spPr>
      </p:pic>
      <p:sp>
        <p:nvSpPr>
          <p:cNvPr id="10" name="Marcador de texto 4">
            <a:extLst>
              <a:ext uri="{FF2B5EF4-FFF2-40B4-BE49-F238E27FC236}">
                <a16:creationId xmlns:a16="http://schemas.microsoft.com/office/drawing/2014/main" id="{6468CAD4-F94A-05BA-37CC-1C0252EC7938}"/>
              </a:ext>
            </a:extLst>
          </p:cNvPr>
          <p:cNvSpPr txBox="1">
            <a:spLocks/>
          </p:cNvSpPr>
          <p:nvPr/>
        </p:nvSpPr>
        <p:spPr>
          <a:xfrm>
            <a:off x="367353" y="4471650"/>
            <a:ext cx="5157787" cy="47513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dirty="0"/>
              <a:t>Localizar</a:t>
            </a:r>
          </a:p>
        </p:txBody>
      </p:sp>
      <p:sp>
        <p:nvSpPr>
          <p:cNvPr id="11" name="Marcador de texto 4">
            <a:extLst>
              <a:ext uri="{FF2B5EF4-FFF2-40B4-BE49-F238E27FC236}">
                <a16:creationId xmlns:a16="http://schemas.microsoft.com/office/drawing/2014/main" id="{ED071943-C6C0-38DE-FBDE-3B2B281E135A}"/>
              </a:ext>
            </a:extLst>
          </p:cNvPr>
          <p:cNvSpPr txBox="1">
            <a:spLocks/>
          </p:cNvSpPr>
          <p:nvPr/>
        </p:nvSpPr>
        <p:spPr>
          <a:xfrm>
            <a:off x="6265138" y="4569592"/>
            <a:ext cx="5157787" cy="47513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dirty="0"/>
              <a:t>Solucionar</a:t>
            </a:r>
          </a:p>
        </p:txBody>
      </p:sp>
      <p:pic>
        <p:nvPicPr>
          <p:cNvPr id="13" name="Imagen 12">
            <a:extLst>
              <a:ext uri="{FF2B5EF4-FFF2-40B4-BE49-F238E27FC236}">
                <a16:creationId xmlns:a16="http://schemas.microsoft.com/office/drawing/2014/main" id="{090AD554-0E62-9E43-9EA6-3C8D473FDD71}"/>
              </a:ext>
            </a:extLst>
          </p:cNvPr>
          <p:cNvPicPr>
            <a:picLocks noChangeAspect="1"/>
          </p:cNvPicPr>
          <p:nvPr/>
        </p:nvPicPr>
        <p:blipFill>
          <a:blip r:embed="rId4"/>
          <a:stretch>
            <a:fillRect/>
          </a:stretch>
        </p:blipFill>
        <p:spPr>
          <a:xfrm>
            <a:off x="6500561" y="5831503"/>
            <a:ext cx="5096586" cy="400106"/>
          </a:xfrm>
          <a:prstGeom prst="rect">
            <a:avLst/>
          </a:prstGeom>
        </p:spPr>
      </p:pic>
      <p:sp>
        <p:nvSpPr>
          <p:cNvPr id="14" name="Marcador de texto 4">
            <a:extLst>
              <a:ext uri="{FF2B5EF4-FFF2-40B4-BE49-F238E27FC236}">
                <a16:creationId xmlns:a16="http://schemas.microsoft.com/office/drawing/2014/main" id="{E480B3F7-5DF3-D0E6-42E6-6FF85B5AA637}"/>
              </a:ext>
            </a:extLst>
          </p:cNvPr>
          <p:cNvSpPr txBox="1">
            <a:spLocks/>
          </p:cNvSpPr>
          <p:nvPr/>
        </p:nvSpPr>
        <p:spPr>
          <a:xfrm>
            <a:off x="6336722" y="5432751"/>
            <a:ext cx="5157787" cy="47513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dirty="0"/>
              <a:t>o</a:t>
            </a:r>
          </a:p>
        </p:txBody>
      </p:sp>
    </p:spTree>
    <p:extLst>
      <p:ext uri="{BB962C8B-B14F-4D97-AF65-F5344CB8AC3E}">
        <p14:creationId xmlns:p14="http://schemas.microsoft.com/office/powerpoint/2010/main" val="24864736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28136C1-E632-E40F-EBE9-EA8E47C9BDA3}"/>
              </a:ext>
            </a:extLst>
          </p:cNvPr>
          <p:cNvSpPr>
            <a:spLocks noGrp="1"/>
          </p:cNvSpPr>
          <p:nvPr>
            <p:ph type="title"/>
          </p:nvPr>
        </p:nvSpPr>
        <p:spPr/>
        <p:txBody>
          <a:bodyPr/>
          <a:lstStyle/>
          <a:p>
            <a:r>
              <a:rPr lang="es-ES" dirty="0" err="1"/>
              <a:t>Clustered</a:t>
            </a:r>
            <a:endParaRPr lang="es-ES" dirty="0"/>
          </a:p>
        </p:txBody>
      </p:sp>
      <p:sp>
        <p:nvSpPr>
          <p:cNvPr id="5" name="Marcador de contenido 4">
            <a:extLst>
              <a:ext uri="{FF2B5EF4-FFF2-40B4-BE49-F238E27FC236}">
                <a16:creationId xmlns:a16="http://schemas.microsoft.com/office/drawing/2014/main" id="{7A094631-8570-6155-4E17-6549A6AD3601}"/>
              </a:ext>
            </a:extLst>
          </p:cNvPr>
          <p:cNvSpPr>
            <a:spLocks noGrp="1"/>
          </p:cNvSpPr>
          <p:nvPr>
            <p:ph idx="1"/>
          </p:nvPr>
        </p:nvSpPr>
        <p:spPr/>
        <p:txBody>
          <a:bodyPr>
            <a:normAutofit lnSpcReduction="10000"/>
          </a:bodyPr>
          <a:lstStyle/>
          <a:p>
            <a:r>
              <a:rPr lang="es-ES" dirty="0"/>
              <a:t>Al crear un </a:t>
            </a:r>
            <a:r>
              <a:rPr lang="es-ES" dirty="0" err="1"/>
              <a:t>Clustered</a:t>
            </a:r>
            <a:r>
              <a:rPr lang="es-ES" dirty="0"/>
              <a:t> la tabla deja de ser HEAP.</a:t>
            </a:r>
          </a:p>
          <a:p>
            <a:r>
              <a:rPr lang="es-ES" dirty="0"/>
              <a:t>El índice </a:t>
            </a:r>
            <a:r>
              <a:rPr lang="es-ES" dirty="0" err="1"/>
              <a:t>Clustered</a:t>
            </a:r>
            <a:r>
              <a:rPr lang="es-ES" dirty="0"/>
              <a:t> es la ordenación física de la tabla. La elección de qué campo define el índice </a:t>
            </a:r>
            <a:r>
              <a:rPr lang="es-ES" dirty="0" err="1"/>
              <a:t>clustered</a:t>
            </a:r>
            <a:r>
              <a:rPr lang="es-ES" dirty="0"/>
              <a:t> es una decisión de diseño fundamental. </a:t>
            </a:r>
          </a:p>
          <a:p>
            <a:r>
              <a:rPr lang="es-ES" dirty="0"/>
              <a:t>Solo puede haber uno por tabla.</a:t>
            </a:r>
          </a:p>
          <a:p>
            <a:r>
              <a:rPr lang="es-ES" dirty="0"/>
              <a:t>Ese índice va a afectar al orden de inserción, al rendimiento de las búsquedas, al diseño de los índices secundarios y al comportamiento de las operaciones de mantenimiento.</a:t>
            </a:r>
          </a:p>
          <a:p>
            <a:r>
              <a:rPr lang="es-ES" dirty="0"/>
              <a:t>Debe ser lo más pequeño posible y secuencial.</a:t>
            </a:r>
          </a:p>
          <a:p>
            <a:r>
              <a:rPr lang="es-ES" dirty="0"/>
              <a:t>Puede o no ser PK.</a:t>
            </a:r>
          </a:p>
        </p:txBody>
      </p:sp>
    </p:spTree>
    <p:extLst>
      <p:ext uri="{BB962C8B-B14F-4D97-AF65-F5344CB8AC3E}">
        <p14:creationId xmlns:p14="http://schemas.microsoft.com/office/powerpoint/2010/main" val="2968005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D63DF-53D0-C6AE-9C88-CF36448C3CF3}"/>
            </a:ext>
          </a:extLst>
        </p:cNvPr>
        <p:cNvGrpSpPr/>
        <p:nvPr/>
      </p:nvGrpSpPr>
      <p:grpSpPr>
        <a:xfrm>
          <a:off x="0" y="0"/>
          <a:ext cx="0" cy="0"/>
          <a:chOff x="0" y="0"/>
          <a:chExt cx="0" cy="0"/>
        </a:xfrm>
      </p:grpSpPr>
      <p:sp>
        <p:nvSpPr>
          <p:cNvPr id="4" name="Título 3">
            <a:extLst>
              <a:ext uri="{FF2B5EF4-FFF2-40B4-BE49-F238E27FC236}">
                <a16:creationId xmlns:a16="http://schemas.microsoft.com/office/drawing/2014/main" id="{EF0BB946-28A9-E9B7-EFEF-E3BE45CDB36A}"/>
              </a:ext>
            </a:extLst>
          </p:cNvPr>
          <p:cNvSpPr>
            <a:spLocks noGrp="1"/>
          </p:cNvSpPr>
          <p:nvPr>
            <p:ph type="title"/>
          </p:nvPr>
        </p:nvSpPr>
        <p:spPr/>
        <p:txBody>
          <a:bodyPr/>
          <a:lstStyle/>
          <a:p>
            <a:r>
              <a:rPr lang="es-ES" dirty="0" err="1"/>
              <a:t>NonClustered</a:t>
            </a:r>
            <a:endParaRPr lang="es-ES" dirty="0"/>
          </a:p>
        </p:txBody>
      </p:sp>
      <p:sp>
        <p:nvSpPr>
          <p:cNvPr id="5" name="Marcador de contenido 4">
            <a:extLst>
              <a:ext uri="{FF2B5EF4-FFF2-40B4-BE49-F238E27FC236}">
                <a16:creationId xmlns:a16="http://schemas.microsoft.com/office/drawing/2014/main" id="{F9259A18-E45D-A618-7E8B-0A1F45B51749}"/>
              </a:ext>
            </a:extLst>
          </p:cNvPr>
          <p:cNvSpPr>
            <a:spLocks noGrp="1"/>
          </p:cNvSpPr>
          <p:nvPr>
            <p:ph idx="1"/>
          </p:nvPr>
        </p:nvSpPr>
        <p:spPr/>
        <p:txBody>
          <a:bodyPr>
            <a:normAutofit fontScale="92500" lnSpcReduction="10000"/>
          </a:bodyPr>
          <a:lstStyle/>
          <a:p>
            <a:r>
              <a:rPr lang="es-ES" dirty="0"/>
              <a:t>Es una estructura separada, con su propio orden lógico. </a:t>
            </a:r>
          </a:p>
          <a:p>
            <a:r>
              <a:rPr lang="es-ES" dirty="0"/>
              <a:t>Almacena las claves que indexa y, como puntero, utiliza el </a:t>
            </a:r>
            <a:r>
              <a:rPr lang="es-ES" dirty="0" err="1"/>
              <a:t>RowId</a:t>
            </a:r>
            <a:r>
              <a:rPr lang="es-ES" dirty="0"/>
              <a:t> interno si la tabla no tiene índice </a:t>
            </a:r>
            <a:r>
              <a:rPr lang="es-ES" dirty="0" err="1"/>
              <a:t>clustered</a:t>
            </a:r>
            <a:r>
              <a:rPr lang="es-ES" dirty="0"/>
              <a:t> (es decir, es un HEAP), o bien la clave del índice </a:t>
            </a:r>
            <a:r>
              <a:rPr lang="es-ES" dirty="0" err="1"/>
              <a:t>clustered</a:t>
            </a:r>
            <a:r>
              <a:rPr lang="es-ES" dirty="0"/>
              <a:t> si lo hay.</a:t>
            </a:r>
          </a:p>
          <a:p>
            <a:r>
              <a:rPr lang="es-ES" dirty="0"/>
              <a:t>Permite acceder rápido a las filas basándose en una columna específica, pero no contiene los datos completos</a:t>
            </a:r>
          </a:p>
          <a:p>
            <a:r>
              <a:rPr lang="es-ES" dirty="0"/>
              <a:t>Si una consulta necesita más columnas de las que contiene el índice, se realiza una búsqueda (</a:t>
            </a:r>
            <a:r>
              <a:rPr lang="es-ES" dirty="0" err="1"/>
              <a:t>lookup</a:t>
            </a:r>
            <a:r>
              <a:rPr lang="es-ES" dirty="0"/>
              <a:t>) para recuperar los datos completos desde la tabla base.</a:t>
            </a:r>
          </a:p>
          <a:p>
            <a:r>
              <a:rPr lang="es-ES" dirty="0"/>
              <a:t>Este </a:t>
            </a:r>
            <a:r>
              <a:rPr lang="es-ES" dirty="0" err="1"/>
              <a:t>lookup</a:t>
            </a:r>
            <a:r>
              <a:rPr lang="es-ES" dirty="0"/>
              <a:t> puede ser razonable si la selectividad es alta, pero si se produce muchas veces, se convierte en una operación cara.</a:t>
            </a:r>
          </a:p>
          <a:p>
            <a:endParaRPr lang="es-ES" dirty="0"/>
          </a:p>
          <a:p>
            <a:endParaRPr lang="es-ES" dirty="0"/>
          </a:p>
        </p:txBody>
      </p:sp>
    </p:spTree>
    <p:extLst>
      <p:ext uri="{BB962C8B-B14F-4D97-AF65-F5344CB8AC3E}">
        <p14:creationId xmlns:p14="http://schemas.microsoft.com/office/powerpoint/2010/main" val="7093797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AA833273-EFBB-B56D-C3E0-53543F84DB94}"/>
              </a:ext>
            </a:extLst>
          </p:cNvPr>
          <p:cNvSpPr>
            <a:spLocks noGrp="1"/>
          </p:cNvSpPr>
          <p:nvPr>
            <p:ph type="title"/>
          </p:nvPr>
        </p:nvSpPr>
        <p:spPr/>
        <p:txBody>
          <a:bodyPr/>
          <a:lstStyle/>
          <a:p>
            <a:r>
              <a:rPr lang="es-ES" dirty="0" err="1"/>
              <a:t>Primary</a:t>
            </a:r>
            <a:r>
              <a:rPr lang="es-ES" dirty="0"/>
              <a:t> </a:t>
            </a:r>
            <a:r>
              <a:rPr lang="es-ES" dirty="0" err="1"/>
              <a:t>Keys</a:t>
            </a:r>
            <a:endParaRPr lang="es-ES" dirty="0"/>
          </a:p>
        </p:txBody>
      </p:sp>
      <p:sp>
        <p:nvSpPr>
          <p:cNvPr id="5" name="Marcador de contenido 4">
            <a:extLst>
              <a:ext uri="{FF2B5EF4-FFF2-40B4-BE49-F238E27FC236}">
                <a16:creationId xmlns:a16="http://schemas.microsoft.com/office/drawing/2014/main" id="{83FEFD83-ADDA-84F9-EE06-C8D874C2AD0C}"/>
              </a:ext>
            </a:extLst>
          </p:cNvPr>
          <p:cNvSpPr>
            <a:spLocks noGrp="1"/>
          </p:cNvSpPr>
          <p:nvPr>
            <p:ph idx="1"/>
          </p:nvPr>
        </p:nvSpPr>
        <p:spPr/>
        <p:txBody>
          <a:bodyPr/>
          <a:lstStyle/>
          <a:p>
            <a:r>
              <a:rPr lang="es-ES" dirty="0"/>
              <a:t>Una PK es un identificador único de fila.</a:t>
            </a:r>
          </a:p>
          <a:p>
            <a:r>
              <a:rPr lang="es-ES" dirty="0"/>
              <a:t>Son valores únicos y no nulos.</a:t>
            </a:r>
          </a:p>
          <a:p>
            <a:r>
              <a:rPr lang="es-ES" dirty="0"/>
              <a:t>Puede ser </a:t>
            </a:r>
            <a:r>
              <a:rPr lang="es-ES" dirty="0" err="1"/>
              <a:t>Clustered</a:t>
            </a:r>
            <a:r>
              <a:rPr lang="es-ES" dirty="0"/>
              <a:t> o </a:t>
            </a:r>
            <a:r>
              <a:rPr lang="es-ES" dirty="0" err="1"/>
              <a:t>NonClustered</a:t>
            </a:r>
            <a:r>
              <a:rPr lang="es-ES" dirty="0"/>
              <a:t>.</a:t>
            </a:r>
          </a:p>
          <a:p>
            <a:r>
              <a:rPr lang="es-ES" dirty="0"/>
              <a:t>Si la PK no es el índice </a:t>
            </a:r>
            <a:r>
              <a:rPr lang="es-ES" dirty="0" err="1"/>
              <a:t>Clustered</a:t>
            </a:r>
            <a:r>
              <a:rPr lang="es-ES" dirty="0"/>
              <a:t>, todos los índices </a:t>
            </a:r>
            <a:r>
              <a:rPr lang="es-ES" dirty="0" err="1"/>
              <a:t>NonClustered</a:t>
            </a:r>
            <a:r>
              <a:rPr lang="es-ES" dirty="0"/>
              <a:t> usaran la clave </a:t>
            </a:r>
            <a:r>
              <a:rPr lang="es-ES" dirty="0" err="1"/>
              <a:t>clustered</a:t>
            </a:r>
            <a:r>
              <a:rPr lang="es-ES" dirty="0"/>
              <a:t> + un ID único oculto cuando la clave no sea única o no exista (</a:t>
            </a:r>
            <a:r>
              <a:rPr lang="es-ES" dirty="0" err="1"/>
              <a:t>null</a:t>
            </a:r>
            <a:r>
              <a:rPr lang="es-ES" dirty="0"/>
              <a:t>).</a:t>
            </a:r>
          </a:p>
          <a:p>
            <a:r>
              <a:rPr lang="es-ES" dirty="0"/>
              <a:t>Puede ser una clave natural o generada artificialmente (sustituta).</a:t>
            </a:r>
          </a:p>
        </p:txBody>
      </p:sp>
    </p:spTree>
    <p:extLst>
      <p:ext uri="{BB962C8B-B14F-4D97-AF65-F5344CB8AC3E}">
        <p14:creationId xmlns:p14="http://schemas.microsoft.com/office/powerpoint/2010/main" val="32428433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FB15BB73-5F7C-55D6-E220-B95C34C8B5AD}"/>
              </a:ext>
            </a:extLst>
          </p:cNvPr>
          <p:cNvSpPr>
            <a:spLocks noGrp="1"/>
          </p:cNvSpPr>
          <p:nvPr>
            <p:ph type="title"/>
          </p:nvPr>
        </p:nvSpPr>
        <p:spPr/>
        <p:txBody>
          <a:bodyPr/>
          <a:lstStyle/>
          <a:p>
            <a:r>
              <a:rPr lang="es-ES" dirty="0" err="1"/>
              <a:t>Identity</a:t>
            </a:r>
            <a:r>
              <a:rPr lang="es-ES" dirty="0"/>
              <a:t> o </a:t>
            </a:r>
            <a:r>
              <a:rPr lang="es-ES" dirty="0" err="1"/>
              <a:t>Sequence</a:t>
            </a:r>
            <a:endParaRPr lang="es-ES" dirty="0"/>
          </a:p>
        </p:txBody>
      </p:sp>
      <p:sp>
        <p:nvSpPr>
          <p:cNvPr id="5" name="Marcador de contenido 4">
            <a:extLst>
              <a:ext uri="{FF2B5EF4-FFF2-40B4-BE49-F238E27FC236}">
                <a16:creationId xmlns:a16="http://schemas.microsoft.com/office/drawing/2014/main" id="{606B332A-9012-658A-2E84-3D4C77F5DD74}"/>
              </a:ext>
            </a:extLst>
          </p:cNvPr>
          <p:cNvSpPr>
            <a:spLocks noGrp="1"/>
          </p:cNvSpPr>
          <p:nvPr>
            <p:ph idx="1"/>
          </p:nvPr>
        </p:nvSpPr>
        <p:spPr/>
        <p:txBody>
          <a:bodyPr>
            <a:normAutofit fontScale="92500" lnSpcReduction="20000"/>
          </a:bodyPr>
          <a:lstStyle/>
          <a:p>
            <a:r>
              <a:rPr lang="es-ES" dirty="0" err="1"/>
              <a:t>Identity</a:t>
            </a:r>
            <a:r>
              <a:rPr lang="es-ES" dirty="0"/>
              <a:t> y </a:t>
            </a:r>
            <a:r>
              <a:rPr lang="es-ES" dirty="0" err="1"/>
              <a:t>Sequence</a:t>
            </a:r>
            <a:r>
              <a:rPr lang="es-ES" dirty="0"/>
              <a:t> son métodos para crear PK sustitutas.</a:t>
            </a:r>
          </a:p>
          <a:p>
            <a:r>
              <a:rPr lang="es-ES" dirty="0"/>
              <a:t>Los campos con el atributo </a:t>
            </a:r>
            <a:r>
              <a:rPr lang="es-ES" b="1" dirty="0"/>
              <a:t>IDENTITY</a:t>
            </a:r>
            <a:r>
              <a:rPr lang="es-ES" dirty="0"/>
              <a:t> asignan automáticamente un valor incremental al insertar una fila.</a:t>
            </a:r>
          </a:p>
          <a:p>
            <a:pPr lvl="1"/>
            <a:r>
              <a:rPr lang="es-ES" dirty="0"/>
              <a:t>Sencillo de usar.</a:t>
            </a:r>
          </a:p>
          <a:p>
            <a:pPr lvl="1"/>
            <a:r>
              <a:rPr lang="es-ES" dirty="0"/>
              <a:t>No tiene un reinicio fácil</a:t>
            </a:r>
          </a:p>
          <a:p>
            <a:pPr lvl="1"/>
            <a:r>
              <a:rPr lang="es-ES" dirty="0"/>
              <a:t>No tiene control externo</a:t>
            </a:r>
          </a:p>
          <a:p>
            <a:pPr lvl="1"/>
            <a:r>
              <a:rPr lang="es-ES" dirty="0"/>
              <a:t>No es transaccional.</a:t>
            </a:r>
          </a:p>
          <a:p>
            <a:r>
              <a:rPr lang="es-ES" b="1" dirty="0"/>
              <a:t>SEQUENCE</a:t>
            </a:r>
            <a:r>
              <a:rPr lang="es-ES" dirty="0"/>
              <a:t> asigna valores incrementales, pero son objetos independientes de la tabla</a:t>
            </a:r>
          </a:p>
          <a:p>
            <a:pPr lvl="1"/>
            <a:r>
              <a:rPr lang="es-ES" dirty="0"/>
              <a:t>Complejo de usar</a:t>
            </a:r>
          </a:p>
          <a:p>
            <a:pPr lvl="1"/>
            <a:r>
              <a:rPr lang="es-ES" dirty="0"/>
              <a:t>Puede reiniciarse</a:t>
            </a:r>
          </a:p>
          <a:p>
            <a:pPr lvl="1"/>
            <a:r>
              <a:rPr lang="es-ES" dirty="0"/>
              <a:t>Puede ser consultado desde fuera de la tabla</a:t>
            </a:r>
          </a:p>
          <a:p>
            <a:pPr lvl="1"/>
            <a:r>
              <a:rPr lang="es-ES" dirty="0"/>
              <a:t>Transaccional</a:t>
            </a:r>
          </a:p>
        </p:txBody>
      </p:sp>
      <p:pic>
        <p:nvPicPr>
          <p:cNvPr id="7" name="Imagen 6">
            <a:extLst>
              <a:ext uri="{FF2B5EF4-FFF2-40B4-BE49-F238E27FC236}">
                <a16:creationId xmlns:a16="http://schemas.microsoft.com/office/drawing/2014/main" id="{9AF1EFAD-AFA3-C2DF-3E2D-822F02D2702E}"/>
              </a:ext>
            </a:extLst>
          </p:cNvPr>
          <p:cNvPicPr>
            <a:picLocks noChangeAspect="1"/>
          </p:cNvPicPr>
          <p:nvPr/>
        </p:nvPicPr>
        <p:blipFill>
          <a:blip r:embed="rId2"/>
          <a:stretch>
            <a:fillRect/>
          </a:stretch>
        </p:blipFill>
        <p:spPr>
          <a:xfrm>
            <a:off x="7206221" y="2616852"/>
            <a:ext cx="4477375" cy="1019317"/>
          </a:xfrm>
          <a:prstGeom prst="rect">
            <a:avLst/>
          </a:prstGeom>
        </p:spPr>
      </p:pic>
      <p:pic>
        <p:nvPicPr>
          <p:cNvPr id="9" name="Imagen 8">
            <a:extLst>
              <a:ext uri="{FF2B5EF4-FFF2-40B4-BE49-F238E27FC236}">
                <a16:creationId xmlns:a16="http://schemas.microsoft.com/office/drawing/2014/main" id="{EC35DC10-D728-F3AA-DA4D-E13EF060FB63}"/>
              </a:ext>
            </a:extLst>
          </p:cNvPr>
          <p:cNvPicPr>
            <a:picLocks noChangeAspect="1"/>
          </p:cNvPicPr>
          <p:nvPr/>
        </p:nvPicPr>
        <p:blipFill>
          <a:blip r:embed="rId3"/>
          <a:stretch>
            <a:fillRect/>
          </a:stretch>
        </p:blipFill>
        <p:spPr>
          <a:xfrm>
            <a:off x="5583121" y="5359700"/>
            <a:ext cx="6430272" cy="1152686"/>
          </a:xfrm>
          <a:prstGeom prst="rect">
            <a:avLst/>
          </a:prstGeom>
        </p:spPr>
      </p:pic>
    </p:spTree>
    <p:extLst>
      <p:ext uri="{BB962C8B-B14F-4D97-AF65-F5344CB8AC3E}">
        <p14:creationId xmlns:p14="http://schemas.microsoft.com/office/powerpoint/2010/main" val="17508273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2D305348-7434-A19E-E4B1-A51F90B6B968}"/>
              </a:ext>
            </a:extLst>
          </p:cNvPr>
          <p:cNvSpPr>
            <a:spLocks noGrp="1"/>
          </p:cNvSpPr>
          <p:nvPr>
            <p:ph type="title"/>
          </p:nvPr>
        </p:nvSpPr>
        <p:spPr/>
        <p:txBody>
          <a:bodyPr/>
          <a:lstStyle/>
          <a:p>
            <a:r>
              <a:rPr lang="es-ES" dirty="0"/>
              <a:t>Normas generales de los índices</a:t>
            </a:r>
          </a:p>
        </p:txBody>
      </p:sp>
      <p:sp>
        <p:nvSpPr>
          <p:cNvPr id="5" name="Marcador de contenido 4">
            <a:extLst>
              <a:ext uri="{FF2B5EF4-FFF2-40B4-BE49-F238E27FC236}">
                <a16:creationId xmlns:a16="http://schemas.microsoft.com/office/drawing/2014/main" id="{26E10611-DBA2-63F6-A1CF-88D2E80BE370}"/>
              </a:ext>
            </a:extLst>
          </p:cNvPr>
          <p:cNvSpPr>
            <a:spLocks noGrp="1"/>
          </p:cNvSpPr>
          <p:nvPr>
            <p:ph idx="1"/>
          </p:nvPr>
        </p:nvSpPr>
        <p:spPr/>
        <p:txBody>
          <a:bodyPr>
            <a:normAutofit fontScale="92500" lnSpcReduction="20000"/>
          </a:bodyPr>
          <a:lstStyle/>
          <a:p>
            <a:r>
              <a:rPr lang="es-ES" dirty="0"/>
              <a:t>Un buen índice anticipa el filtro o la unión que se va a realizar, y lo hace en el orden en que ocurren.</a:t>
            </a:r>
          </a:p>
          <a:p>
            <a:r>
              <a:rPr lang="es-ES" dirty="0"/>
              <a:t>La elección del orden de las columnas clave es crucial. En un índice compuesto, SQL Server solo puede aprovechar el índice si las condiciones WHERE, JOIN o GROUP BY hacen referencia al primer campo del índice o a una combinación secuencial desde el principio.</a:t>
            </a:r>
          </a:p>
          <a:p>
            <a:r>
              <a:rPr lang="es-ES" dirty="0"/>
              <a:t>También hay que tener en cuenta los operadores implicados: si uno de los campos suele usarse con rangos (&gt;, &lt;, BETWEEN), es preferible colocarlo después de los campos de igualdad (=), ya que SQL Server no puede seguir navegando por un índice una vez se rompe la secuencia. </a:t>
            </a:r>
          </a:p>
          <a:p>
            <a:r>
              <a:rPr lang="es-ES" dirty="0"/>
              <a:t>Además del orden, conviene evaluar si es útil incluir otras columnas en el índice como INCLUDE. </a:t>
            </a:r>
          </a:p>
        </p:txBody>
      </p:sp>
    </p:spTree>
    <p:extLst>
      <p:ext uri="{BB962C8B-B14F-4D97-AF65-F5344CB8AC3E}">
        <p14:creationId xmlns:p14="http://schemas.microsoft.com/office/powerpoint/2010/main" val="4161671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410E758-9150-7BF8-603C-D20353527A52}"/>
              </a:ext>
            </a:extLst>
          </p:cNvPr>
          <p:cNvSpPr>
            <a:spLocks noGrp="1"/>
          </p:cNvSpPr>
          <p:nvPr>
            <p:ph type="title"/>
          </p:nvPr>
        </p:nvSpPr>
        <p:spPr/>
        <p:txBody>
          <a:bodyPr>
            <a:normAutofit fontScale="90000"/>
          </a:bodyPr>
          <a:lstStyle/>
          <a:p>
            <a:r>
              <a:rPr lang="es-ES" dirty="0"/>
              <a:t>¿Cómo crear un buen </a:t>
            </a:r>
            <a:r>
              <a:rPr lang="es-ES" dirty="0" err="1"/>
              <a:t>Clustered</a:t>
            </a:r>
            <a:r>
              <a:rPr lang="es-ES" dirty="0"/>
              <a:t> </a:t>
            </a:r>
            <a:r>
              <a:rPr lang="es-ES" dirty="0" err="1"/>
              <a:t>Index</a:t>
            </a:r>
            <a:r>
              <a:rPr lang="es-ES" dirty="0"/>
              <a:t>?</a:t>
            </a:r>
          </a:p>
        </p:txBody>
      </p:sp>
      <p:sp>
        <p:nvSpPr>
          <p:cNvPr id="5" name="Marcador de contenido 4">
            <a:extLst>
              <a:ext uri="{FF2B5EF4-FFF2-40B4-BE49-F238E27FC236}">
                <a16:creationId xmlns:a16="http://schemas.microsoft.com/office/drawing/2014/main" id="{ADD6EC32-155A-44A9-0F43-58CA28A5B985}"/>
              </a:ext>
            </a:extLst>
          </p:cNvPr>
          <p:cNvSpPr>
            <a:spLocks noGrp="1"/>
          </p:cNvSpPr>
          <p:nvPr>
            <p:ph idx="1"/>
          </p:nvPr>
        </p:nvSpPr>
        <p:spPr/>
        <p:txBody>
          <a:bodyPr>
            <a:normAutofit fontScale="92500" lnSpcReduction="10000"/>
          </a:bodyPr>
          <a:lstStyle/>
          <a:p>
            <a:r>
              <a:rPr lang="es-ES" dirty="0"/>
              <a:t>Si existe un acceso principal por una columna concreta, puede ser recomendable definir el </a:t>
            </a:r>
            <a:r>
              <a:rPr lang="es-ES" dirty="0" err="1"/>
              <a:t>clustered</a:t>
            </a:r>
            <a:r>
              <a:rPr lang="es-ES" dirty="0"/>
              <a:t> sobre esa columna.</a:t>
            </a:r>
          </a:p>
          <a:p>
            <a:r>
              <a:rPr lang="es-ES" dirty="0"/>
              <a:t>Hay que prestar especial atención a las inserciones secuenciales, idealmente el índice </a:t>
            </a:r>
            <a:r>
              <a:rPr lang="es-ES" dirty="0" err="1"/>
              <a:t>clustered</a:t>
            </a:r>
            <a:r>
              <a:rPr lang="es-ES" dirty="0"/>
              <a:t> es una columna INT IDENTITY o SEQUENCE incremental.</a:t>
            </a:r>
          </a:p>
          <a:p>
            <a:r>
              <a:rPr lang="es-ES" dirty="0"/>
              <a:t>Evitar las claves compuestas largas que penalizan en todos los índices secundarios.</a:t>
            </a:r>
          </a:p>
          <a:p>
            <a:r>
              <a:rPr lang="es-ES" dirty="0"/>
              <a:t>Evitar las claves aleatorias (NEWID()) que generan fragmentación, especialmente en tablas grandes. </a:t>
            </a:r>
          </a:p>
          <a:p>
            <a:r>
              <a:rPr lang="es-ES" dirty="0"/>
              <a:t>Evita usar UNIQUEIDENTIFIER como </a:t>
            </a:r>
            <a:r>
              <a:rPr lang="es-ES" dirty="0" err="1"/>
              <a:t>clustered</a:t>
            </a:r>
            <a:r>
              <a:rPr lang="es-ES" dirty="0"/>
              <a:t> </a:t>
            </a:r>
            <a:r>
              <a:rPr lang="es-ES" dirty="0" err="1"/>
              <a:t>key</a:t>
            </a:r>
            <a:r>
              <a:rPr lang="es-ES" dirty="0"/>
              <a:t>, salvo que se use NEWSEQUENTIALID() y esté muy justificado.</a:t>
            </a:r>
          </a:p>
        </p:txBody>
      </p:sp>
    </p:spTree>
    <p:extLst>
      <p:ext uri="{BB962C8B-B14F-4D97-AF65-F5344CB8AC3E}">
        <p14:creationId xmlns:p14="http://schemas.microsoft.com/office/powerpoint/2010/main" val="2680483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F540C-63D9-4102-9168-DD270C7DEE76}"/>
              </a:ext>
            </a:extLst>
          </p:cNvPr>
          <p:cNvSpPr>
            <a:spLocks noGrp="1"/>
          </p:cNvSpPr>
          <p:nvPr>
            <p:ph type="title"/>
          </p:nvPr>
        </p:nvSpPr>
        <p:spPr/>
        <p:txBody>
          <a:bodyPr/>
          <a:lstStyle/>
          <a:p>
            <a:r>
              <a:rPr lang="en-US"/>
              <a:t>Agenda</a:t>
            </a:r>
          </a:p>
        </p:txBody>
      </p:sp>
      <p:sp>
        <p:nvSpPr>
          <p:cNvPr id="3" name="Content Placeholder 2">
            <a:extLst>
              <a:ext uri="{FF2B5EF4-FFF2-40B4-BE49-F238E27FC236}">
                <a16:creationId xmlns:a16="http://schemas.microsoft.com/office/drawing/2014/main" id="{2B258DCE-7C48-4DD8-AE50-AF69CD5ACED3}"/>
              </a:ext>
            </a:extLst>
          </p:cNvPr>
          <p:cNvSpPr>
            <a:spLocks noGrp="1"/>
          </p:cNvSpPr>
          <p:nvPr>
            <p:ph idx="1"/>
          </p:nvPr>
        </p:nvSpPr>
        <p:spPr/>
        <p:txBody>
          <a:bodyPr/>
          <a:lstStyle/>
          <a:p>
            <a:r>
              <a:rPr lang="en-US" dirty="0" err="1"/>
              <a:t>Modelado</a:t>
            </a:r>
            <a:endParaRPr lang="en-US" dirty="0"/>
          </a:p>
          <a:p>
            <a:r>
              <a:rPr lang="en-US" dirty="0" err="1"/>
              <a:t>Arquitectura</a:t>
            </a:r>
            <a:endParaRPr lang="en-US" dirty="0"/>
          </a:p>
          <a:p>
            <a:r>
              <a:rPr lang="en-US" dirty="0" err="1"/>
              <a:t>Índices</a:t>
            </a:r>
            <a:endParaRPr lang="en-US" dirty="0"/>
          </a:p>
          <a:p>
            <a:r>
              <a:rPr lang="en-US" dirty="0" err="1"/>
              <a:t>Concurrencia</a:t>
            </a:r>
            <a:endParaRPr lang="en-US" dirty="0"/>
          </a:p>
          <a:p>
            <a:r>
              <a:rPr lang="en-US" dirty="0" err="1"/>
              <a:t>Observabilidad</a:t>
            </a:r>
            <a:endParaRPr lang="en-US" dirty="0"/>
          </a:p>
          <a:p>
            <a:r>
              <a:rPr lang="en-US" dirty="0" err="1"/>
              <a:t>Esperas</a:t>
            </a:r>
            <a:endParaRPr lang="en-US" dirty="0"/>
          </a:p>
          <a:p>
            <a:r>
              <a:rPr lang="en-US" dirty="0"/>
              <a:t>Planes y </a:t>
            </a:r>
            <a:r>
              <a:rPr lang="en-US" dirty="0" err="1"/>
              <a:t>estadísticas</a:t>
            </a:r>
            <a:r>
              <a:rPr lang="en-US" dirty="0"/>
              <a:t> de </a:t>
            </a:r>
            <a:r>
              <a:rPr lang="en-US" dirty="0" err="1"/>
              <a:t>ejecución</a:t>
            </a:r>
            <a:r>
              <a:rPr lang="en-US" dirty="0"/>
              <a:t> </a:t>
            </a:r>
          </a:p>
          <a:p>
            <a:r>
              <a:rPr lang="en-US" dirty="0" err="1"/>
              <a:t>Buenas</a:t>
            </a:r>
            <a:r>
              <a:rPr lang="en-US" dirty="0"/>
              <a:t> </a:t>
            </a:r>
            <a:r>
              <a:rPr lang="en-US" dirty="0" err="1"/>
              <a:t>prácticas</a:t>
            </a:r>
            <a:endParaRPr lang="en-US" dirty="0"/>
          </a:p>
          <a:p>
            <a:endParaRPr lang="en-US" dirty="0"/>
          </a:p>
        </p:txBody>
      </p:sp>
    </p:spTree>
    <p:extLst>
      <p:ext uri="{BB962C8B-B14F-4D97-AF65-F5344CB8AC3E}">
        <p14:creationId xmlns:p14="http://schemas.microsoft.com/office/powerpoint/2010/main" val="3250433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AFB80-6F42-BE65-4C43-71C85307295C}"/>
            </a:ext>
          </a:extLst>
        </p:cNvPr>
        <p:cNvGrpSpPr/>
        <p:nvPr/>
      </p:nvGrpSpPr>
      <p:grpSpPr>
        <a:xfrm>
          <a:off x="0" y="0"/>
          <a:ext cx="0" cy="0"/>
          <a:chOff x="0" y="0"/>
          <a:chExt cx="0" cy="0"/>
        </a:xfrm>
      </p:grpSpPr>
      <p:sp>
        <p:nvSpPr>
          <p:cNvPr id="4" name="Título 3">
            <a:extLst>
              <a:ext uri="{FF2B5EF4-FFF2-40B4-BE49-F238E27FC236}">
                <a16:creationId xmlns:a16="http://schemas.microsoft.com/office/drawing/2014/main" id="{463C55BA-81B7-8701-65D4-0184145C2CFB}"/>
              </a:ext>
            </a:extLst>
          </p:cNvPr>
          <p:cNvSpPr>
            <a:spLocks noGrp="1"/>
          </p:cNvSpPr>
          <p:nvPr>
            <p:ph type="title"/>
          </p:nvPr>
        </p:nvSpPr>
        <p:spPr/>
        <p:txBody>
          <a:bodyPr>
            <a:normAutofit fontScale="90000"/>
          </a:bodyPr>
          <a:lstStyle/>
          <a:p>
            <a:r>
              <a:rPr lang="es-ES" dirty="0"/>
              <a:t>¿Cómo crear un buen </a:t>
            </a:r>
            <a:r>
              <a:rPr lang="es-ES" dirty="0" err="1"/>
              <a:t>NonClustered</a:t>
            </a:r>
            <a:r>
              <a:rPr lang="es-ES" dirty="0"/>
              <a:t> </a:t>
            </a:r>
            <a:r>
              <a:rPr lang="es-ES" dirty="0" err="1"/>
              <a:t>Index</a:t>
            </a:r>
            <a:r>
              <a:rPr lang="es-ES" dirty="0"/>
              <a:t>?</a:t>
            </a:r>
          </a:p>
        </p:txBody>
      </p:sp>
      <p:sp>
        <p:nvSpPr>
          <p:cNvPr id="5" name="Marcador de contenido 4">
            <a:extLst>
              <a:ext uri="{FF2B5EF4-FFF2-40B4-BE49-F238E27FC236}">
                <a16:creationId xmlns:a16="http://schemas.microsoft.com/office/drawing/2014/main" id="{9F5FBFC6-2908-4DB2-D760-A05F19F0AD7D}"/>
              </a:ext>
            </a:extLst>
          </p:cNvPr>
          <p:cNvSpPr>
            <a:spLocks noGrp="1"/>
          </p:cNvSpPr>
          <p:nvPr>
            <p:ph idx="1"/>
          </p:nvPr>
        </p:nvSpPr>
        <p:spPr/>
        <p:txBody>
          <a:bodyPr>
            <a:normAutofit/>
          </a:bodyPr>
          <a:lstStyle/>
          <a:p>
            <a:r>
              <a:rPr lang="es-ES" dirty="0"/>
              <a:t>La regla básica es: si haces muchas búsquedas filtrando o muchas ordenaciones o si agrupas, haces JOIN o comparaciones frecuentes por una columna, indexa esa columna.</a:t>
            </a:r>
          </a:p>
          <a:p>
            <a:r>
              <a:rPr lang="es-ES" dirty="0"/>
              <a:t>Si una consulta se repite mucho y no está cubierta por ningún índice, analiza qué columnas necesita y créalo.</a:t>
            </a:r>
          </a:p>
          <a:p>
            <a:r>
              <a:rPr lang="es-ES" dirty="0"/>
              <a:t>Pero cuidado: cada índice añade carga en cada INSERT, UPDATE y DELETE. Hay que equilibrar lectura y escritura.</a:t>
            </a:r>
            <a:br>
              <a:rPr lang="es-ES" dirty="0"/>
            </a:br>
            <a:endParaRPr lang="es-ES" dirty="0"/>
          </a:p>
          <a:p>
            <a:pPr marL="0" indent="0">
              <a:buNone/>
            </a:pPr>
            <a:r>
              <a:rPr lang="es-ES" dirty="0"/>
              <a:t>Para saber si un índice está siendo útil puedes consultar:</a:t>
            </a:r>
          </a:p>
          <a:p>
            <a:endParaRPr lang="es-ES" dirty="0"/>
          </a:p>
        </p:txBody>
      </p:sp>
      <p:pic>
        <p:nvPicPr>
          <p:cNvPr id="3" name="Imagen 2">
            <a:extLst>
              <a:ext uri="{FF2B5EF4-FFF2-40B4-BE49-F238E27FC236}">
                <a16:creationId xmlns:a16="http://schemas.microsoft.com/office/drawing/2014/main" id="{28CEDA5C-C730-0020-4919-E66C2528FD23}"/>
              </a:ext>
            </a:extLst>
          </p:cNvPr>
          <p:cNvPicPr>
            <a:picLocks noChangeAspect="1"/>
          </p:cNvPicPr>
          <p:nvPr/>
        </p:nvPicPr>
        <p:blipFill>
          <a:blip r:embed="rId2"/>
          <a:stretch>
            <a:fillRect/>
          </a:stretch>
        </p:blipFill>
        <p:spPr>
          <a:xfrm>
            <a:off x="4119286" y="5458011"/>
            <a:ext cx="3953427" cy="838317"/>
          </a:xfrm>
          <a:prstGeom prst="rect">
            <a:avLst/>
          </a:prstGeom>
        </p:spPr>
      </p:pic>
    </p:spTree>
    <p:extLst>
      <p:ext uri="{BB962C8B-B14F-4D97-AF65-F5344CB8AC3E}">
        <p14:creationId xmlns:p14="http://schemas.microsoft.com/office/powerpoint/2010/main" val="34182568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D321148-9FA3-E659-E71B-D50D12CDA282}"/>
              </a:ext>
            </a:extLst>
          </p:cNvPr>
          <p:cNvSpPr>
            <a:spLocks noGrp="1"/>
          </p:cNvSpPr>
          <p:nvPr>
            <p:ph type="title"/>
          </p:nvPr>
        </p:nvSpPr>
        <p:spPr/>
        <p:txBody>
          <a:bodyPr/>
          <a:lstStyle/>
          <a:p>
            <a:r>
              <a:rPr lang="es-ES" dirty="0"/>
              <a:t>Vistas indexadas</a:t>
            </a:r>
          </a:p>
        </p:txBody>
      </p:sp>
      <p:sp>
        <p:nvSpPr>
          <p:cNvPr id="5" name="Marcador de contenido 4">
            <a:extLst>
              <a:ext uri="{FF2B5EF4-FFF2-40B4-BE49-F238E27FC236}">
                <a16:creationId xmlns:a16="http://schemas.microsoft.com/office/drawing/2014/main" id="{40021833-1847-29E2-5DDA-A01124CEC7E2}"/>
              </a:ext>
            </a:extLst>
          </p:cNvPr>
          <p:cNvSpPr>
            <a:spLocks noGrp="1"/>
          </p:cNvSpPr>
          <p:nvPr>
            <p:ph idx="1"/>
          </p:nvPr>
        </p:nvSpPr>
        <p:spPr/>
        <p:txBody>
          <a:bodyPr>
            <a:normAutofit fontScale="92500" lnSpcReduction="10000"/>
          </a:bodyPr>
          <a:lstStyle/>
          <a:p>
            <a:r>
              <a:rPr lang="es-ES" dirty="0"/>
              <a:t>Son vistas con un índice </a:t>
            </a:r>
            <a:r>
              <a:rPr lang="es-ES" dirty="0" err="1"/>
              <a:t>clustered</a:t>
            </a:r>
            <a:r>
              <a:rPr lang="es-ES" dirty="0"/>
              <a:t>. </a:t>
            </a:r>
          </a:p>
          <a:p>
            <a:r>
              <a:rPr lang="es-ES" dirty="0"/>
              <a:t>Almacenan físicamente el resultado reflejando los cambios en tiempo real y permiten acceso más rápido a los datos. </a:t>
            </a:r>
          </a:p>
          <a:p>
            <a:r>
              <a:rPr lang="es-ES" dirty="0"/>
              <a:t>Su creación exige ciertas restricciones (determinismo, SCHEMABINDING, claves únicas), y está sujeta a uso específico, pero, cuando se cumplen estos requisitos, son una magnífica solución para mejorar el rendimiento. </a:t>
            </a:r>
          </a:p>
          <a:p>
            <a:r>
              <a:rPr lang="es-ES" dirty="0"/>
              <a:t>Aunque podrían suponer un problema de concurrencia, sobre todo en caso de vistas indexadas definidas sobre consultas de agregación, que podrían crear puntos calientes de actualización que generarían bloqueos frecuentes sobre los mismos recursos (claves de índice de la vista indexada).</a:t>
            </a:r>
          </a:p>
        </p:txBody>
      </p:sp>
    </p:spTree>
    <p:extLst>
      <p:ext uri="{BB962C8B-B14F-4D97-AF65-F5344CB8AC3E}">
        <p14:creationId xmlns:p14="http://schemas.microsoft.com/office/powerpoint/2010/main" val="3381256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3928287-E2B6-BA63-8E53-DD3B54A9DD88}"/>
              </a:ext>
            </a:extLst>
          </p:cNvPr>
          <p:cNvSpPr>
            <a:spLocks noGrp="1"/>
          </p:cNvSpPr>
          <p:nvPr>
            <p:ph type="title"/>
          </p:nvPr>
        </p:nvSpPr>
        <p:spPr/>
        <p:txBody>
          <a:bodyPr/>
          <a:lstStyle/>
          <a:p>
            <a:r>
              <a:rPr lang="es-ES" dirty="0"/>
              <a:t>Índices </a:t>
            </a:r>
            <a:r>
              <a:rPr lang="es-ES" dirty="0" err="1"/>
              <a:t>Columnstore</a:t>
            </a:r>
            <a:endParaRPr lang="es-ES" dirty="0"/>
          </a:p>
        </p:txBody>
      </p:sp>
      <p:sp>
        <p:nvSpPr>
          <p:cNvPr id="6" name="Marcador de contenido 3">
            <a:extLst>
              <a:ext uri="{FF2B5EF4-FFF2-40B4-BE49-F238E27FC236}">
                <a16:creationId xmlns:a16="http://schemas.microsoft.com/office/drawing/2014/main" id="{3AE2CB13-AAC4-C52F-4341-B66B8F18CADA}"/>
              </a:ext>
            </a:extLst>
          </p:cNvPr>
          <p:cNvSpPr>
            <a:spLocks noGrp="1"/>
          </p:cNvSpPr>
          <p:nvPr>
            <p:ph idx="1"/>
          </p:nvPr>
        </p:nvSpPr>
        <p:spPr>
          <a:xfrm>
            <a:off x="838200" y="1312158"/>
            <a:ext cx="10515600" cy="5007934"/>
          </a:xfrm>
        </p:spPr>
        <p:txBody>
          <a:bodyPr/>
          <a:lstStyle/>
          <a:p>
            <a:pPr marL="0" indent="0">
              <a:buNone/>
            </a:pPr>
            <a:r>
              <a:rPr lang="es-ES" dirty="0"/>
              <a:t>Los índices columnares están diseñados para consultas analíticas y optimizadas por el motor </a:t>
            </a:r>
            <a:r>
              <a:rPr lang="es-ES" dirty="0" err="1"/>
              <a:t>xVelocity</a:t>
            </a:r>
            <a:r>
              <a:rPr lang="es-ES" dirty="0"/>
              <a:t>, el mismo utilizado por </a:t>
            </a:r>
            <a:r>
              <a:rPr lang="es-ES" dirty="0" err="1"/>
              <a:t>Power</a:t>
            </a:r>
            <a:r>
              <a:rPr lang="es-ES" dirty="0"/>
              <a:t> BI a través de </a:t>
            </a:r>
            <a:r>
              <a:rPr lang="es-ES" dirty="0" err="1"/>
              <a:t>VertiPaq</a:t>
            </a:r>
            <a:r>
              <a:rPr lang="es-ES" dirty="0"/>
              <a:t>. Esto permite una alta compresión de los datos y un rendimiento superior en agregaciones y análisis masivos de datos.</a:t>
            </a:r>
          </a:p>
          <a:p>
            <a:pPr marL="0" indent="0">
              <a:buNone/>
            </a:pPr>
            <a:endParaRPr lang="es-ES" dirty="0"/>
          </a:p>
        </p:txBody>
      </p:sp>
      <p:pic>
        <p:nvPicPr>
          <p:cNvPr id="7" name="Picture 2" descr="Logical diagram of a clustered columnstore index. Includes compressed column segments plus rows in the index, but not in the columnstore.">
            <a:extLst>
              <a:ext uri="{FF2B5EF4-FFF2-40B4-BE49-F238E27FC236}">
                <a16:creationId xmlns:a16="http://schemas.microsoft.com/office/drawing/2014/main" id="{1B7CF07D-F63D-2757-ABCF-2627A764E3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4045" y="3069451"/>
            <a:ext cx="4113222" cy="3176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6478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5E0E583-CDC2-F901-78CE-969092CB3BA2}"/>
              </a:ext>
            </a:extLst>
          </p:cNvPr>
          <p:cNvSpPr>
            <a:spLocks noGrp="1"/>
          </p:cNvSpPr>
          <p:nvPr>
            <p:ph type="title"/>
          </p:nvPr>
        </p:nvSpPr>
        <p:spPr/>
        <p:txBody>
          <a:bodyPr/>
          <a:lstStyle/>
          <a:p>
            <a:r>
              <a:rPr lang="es-ES" dirty="0"/>
              <a:t>Estadísticas</a:t>
            </a:r>
          </a:p>
        </p:txBody>
      </p:sp>
      <p:sp>
        <p:nvSpPr>
          <p:cNvPr id="6" name="Marcador de contenido 1">
            <a:extLst>
              <a:ext uri="{FF2B5EF4-FFF2-40B4-BE49-F238E27FC236}">
                <a16:creationId xmlns:a16="http://schemas.microsoft.com/office/drawing/2014/main" id="{3589C03D-ED73-6D4E-F405-9EFEBAEA13A1}"/>
              </a:ext>
            </a:extLst>
          </p:cNvPr>
          <p:cNvSpPr>
            <a:spLocks noGrp="1"/>
          </p:cNvSpPr>
          <p:nvPr>
            <p:ph idx="1"/>
          </p:nvPr>
        </p:nvSpPr>
        <p:spPr>
          <a:xfrm>
            <a:off x="838200" y="1395168"/>
            <a:ext cx="10515600" cy="4644124"/>
          </a:xfrm>
        </p:spPr>
        <p:txBody>
          <a:bodyPr/>
          <a:lstStyle/>
          <a:p>
            <a:r>
              <a:rPr lang="es-ES" dirty="0"/>
              <a:t>Son metadatos que SQL Server utiliza para estimar la distribución de valores. Estas estimaciones son clave para optimizar planes de ejecución de consultas.</a:t>
            </a:r>
          </a:p>
          <a:p>
            <a:r>
              <a:rPr lang="es-ES" dirty="0"/>
              <a:t>Contienen rangos de valores y la frecuencia de ocurrencia.</a:t>
            </a:r>
          </a:p>
          <a:p>
            <a:r>
              <a:rPr lang="es-ES" dirty="0"/>
              <a:t>Ayudan al optimizador de consultas a seleccionar índices adecuados, elegir estrategias de acceso a datos y calcular la cardinalidad de las filas.</a:t>
            </a:r>
          </a:p>
          <a:p>
            <a:r>
              <a:rPr lang="es-ES" dirty="0"/>
              <a:t>SQL Server crea estadísticas automáticamente al generar índices o al identificar columnas frecuentemente consultadas. También las podemos crear manualmente.</a:t>
            </a:r>
          </a:p>
        </p:txBody>
      </p:sp>
    </p:spTree>
    <p:extLst>
      <p:ext uri="{BB962C8B-B14F-4D97-AF65-F5344CB8AC3E}">
        <p14:creationId xmlns:p14="http://schemas.microsoft.com/office/powerpoint/2010/main" val="5294388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4E6152B-DDEA-3663-B86D-73E3FCA82B1E}"/>
              </a:ext>
            </a:extLst>
          </p:cNvPr>
          <p:cNvSpPr>
            <a:spLocks noGrp="1"/>
          </p:cNvSpPr>
          <p:nvPr>
            <p:ph type="title"/>
          </p:nvPr>
        </p:nvSpPr>
        <p:spPr/>
        <p:txBody>
          <a:bodyPr/>
          <a:lstStyle/>
          <a:p>
            <a:r>
              <a:rPr lang="es-ES" dirty="0"/>
              <a:t>Mantenimiento de índices</a:t>
            </a:r>
          </a:p>
        </p:txBody>
      </p:sp>
      <p:sp>
        <p:nvSpPr>
          <p:cNvPr id="6" name="Marcador de contenido 1">
            <a:extLst>
              <a:ext uri="{FF2B5EF4-FFF2-40B4-BE49-F238E27FC236}">
                <a16:creationId xmlns:a16="http://schemas.microsoft.com/office/drawing/2014/main" id="{5072B256-2243-1F43-41AE-946FF584E993}"/>
              </a:ext>
            </a:extLst>
          </p:cNvPr>
          <p:cNvSpPr>
            <a:spLocks noGrp="1"/>
          </p:cNvSpPr>
          <p:nvPr>
            <p:ph idx="1"/>
          </p:nvPr>
        </p:nvSpPr>
        <p:spPr>
          <a:xfrm>
            <a:off x="838200" y="1330368"/>
            <a:ext cx="10515600" cy="979200"/>
          </a:xfrm>
        </p:spPr>
        <p:txBody>
          <a:bodyPr>
            <a:normAutofit fontScale="77500" lnSpcReduction="20000"/>
          </a:bodyPr>
          <a:lstStyle/>
          <a:p>
            <a:pPr marL="0" indent="0">
              <a:lnSpc>
                <a:spcPct val="150000"/>
              </a:lnSpc>
              <a:buNone/>
            </a:pPr>
            <a:r>
              <a:rPr lang="es-ES" dirty="0"/>
              <a:t>El mantenimiento de índices (lento y costoso) ordena los datos y elimina la fragmentación, mejorando el rendimiento.</a:t>
            </a:r>
          </a:p>
        </p:txBody>
      </p:sp>
      <p:sp>
        <p:nvSpPr>
          <p:cNvPr id="7" name="Marcador de texto 3">
            <a:extLst>
              <a:ext uri="{FF2B5EF4-FFF2-40B4-BE49-F238E27FC236}">
                <a16:creationId xmlns:a16="http://schemas.microsoft.com/office/drawing/2014/main" id="{FF486D52-7266-77F2-7CA7-596B9397B00C}"/>
              </a:ext>
            </a:extLst>
          </p:cNvPr>
          <p:cNvSpPr txBox="1">
            <a:spLocks/>
          </p:cNvSpPr>
          <p:nvPr/>
        </p:nvSpPr>
        <p:spPr>
          <a:xfrm>
            <a:off x="694418" y="2374368"/>
            <a:ext cx="5232033" cy="8239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b="1" dirty="0"/>
              <a:t>Reorganización</a:t>
            </a:r>
          </a:p>
        </p:txBody>
      </p:sp>
      <p:sp>
        <p:nvSpPr>
          <p:cNvPr id="8" name="Marcador de contenido 4">
            <a:extLst>
              <a:ext uri="{FF2B5EF4-FFF2-40B4-BE49-F238E27FC236}">
                <a16:creationId xmlns:a16="http://schemas.microsoft.com/office/drawing/2014/main" id="{CD05AA70-64B1-8167-6ED0-BA27CED0D483}"/>
              </a:ext>
            </a:extLst>
          </p:cNvPr>
          <p:cNvSpPr txBox="1">
            <a:spLocks/>
          </p:cNvSpPr>
          <p:nvPr/>
        </p:nvSpPr>
        <p:spPr>
          <a:xfrm>
            <a:off x="694418" y="3024001"/>
            <a:ext cx="5232033" cy="3074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1600" dirty="0"/>
              <a:t>Proceso ligero que reorganiza las páginas del índice para reducir la fragmentación lógica sin reconstruirlo completamente.</a:t>
            </a:r>
          </a:p>
          <a:p>
            <a:r>
              <a:rPr lang="es-ES" sz="1600" dirty="0"/>
              <a:t>Opera a nivel de página.</a:t>
            </a:r>
          </a:p>
          <a:p>
            <a:r>
              <a:rPr lang="es-ES" sz="1600" dirty="0"/>
              <a:t>No requiere bloqueo exclusivo en la tabla (puede ejecutarse mientras los usuarios acceden a los datos).</a:t>
            </a:r>
          </a:p>
          <a:p>
            <a:r>
              <a:rPr lang="es-ES" sz="1600" dirty="0"/>
              <a:t>No libera TANTO espacio en disco.</a:t>
            </a:r>
          </a:p>
          <a:p>
            <a:r>
              <a:rPr lang="es-ES" sz="1600" dirty="0"/>
              <a:t>Consume menos recursos que la reconstrucción.</a:t>
            </a:r>
          </a:p>
          <a:p>
            <a:r>
              <a:rPr lang="es-ES" sz="1600" dirty="0"/>
              <a:t>No actualiza estadísticas.</a:t>
            </a:r>
          </a:p>
          <a:p>
            <a:r>
              <a:rPr lang="es-ES" sz="1600" dirty="0"/>
              <a:t>Se usa cuando la fragmentación es baja a moderada (entre 5% y 30% de fragmentación).</a:t>
            </a:r>
          </a:p>
          <a:p>
            <a:endParaRPr lang="es-ES" sz="1600" dirty="0"/>
          </a:p>
        </p:txBody>
      </p:sp>
      <p:sp>
        <p:nvSpPr>
          <p:cNvPr id="9" name="Marcador de texto 5">
            <a:extLst>
              <a:ext uri="{FF2B5EF4-FFF2-40B4-BE49-F238E27FC236}">
                <a16:creationId xmlns:a16="http://schemas.microsoft.com/office/drawing/2014/main" id="{DAA61E1D-5599-72CE-18F0-FE7CA8CB96E8}"/>
              </a:ext>
            </a:extLst>
          </p:cNvPr>
          <p:cNvSpPr txBox="1">
            <a:spLocks/>
          </p:cNvSpPr>
          <p:nvPr/>
        </p:nvSpPr>
        <p:spPr>
          <a:xfrm>
            <a:off x="6096000" y="2380933"/>
            <a:ext cx="5257800"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b="1" dirty="0"/>
              <a:t>Reconstrucción</a:t>
            </a:r>
          </a:p>
        </p:txBody>
      </p:sp>
      <p:sp>
        <p:nvSpPr>
          <p:cNvPr id="10" name="Marcador de contenido 6">
            <a:extLst>
              <a:ext uri="{FF2B5EF4-FFF2-40B4-BE49-F238E27FC236}">
                <a16:creationId xmlns:a16="http://schemas.microsoft.com/office/drawing/2014/main" id="{C8C7461E-4B24-1324-AB67-B806417E2C60}"/>
              </a:ext>
            </a:extLst>
          </p:cNvPr>
          <p:cNvSpPr txBox="1">
            <a:spLocks/>
          </p:cNvSpPr>
          <p:nvPr/>
        </p:nvSpPr>
        <p:spPr>
          <a:xfrm>
            <a:off x="6026464" y="3024001"/>
            <a:ext cx="5257800" cy="31248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1600" dirty="0"/>
              <a:t>Proceso intensivo que elimina la fragmentación recreando completamente el índice desde cero.</a:t>
            </a:r>
          </a:p>
          <a:p>
            <a:r>
              <a:rPr lang="es-ES" sz="1600" dirty="0"/>
              <a:t>Opera sobre todo el índice, lo reconstruye en su totalidad.</a:t>
            </a:r>
          </a:p>
          <a:p>
            <a:r>
              <a:rPr lang="es-ES" sz="1600" dirty="0"/>
              <a:t>Puede ser online (mínimos bloqueos) o offline (bloquea la tabla).</a:t>
            </a:r>
          </a:p>
          <a:p>
            <a:r>
              <a:rPr lang="es-ES" sz="1600" dirty="0"/>
              <a:t>Libera espacio en disco al consolidar datos y eliminar páginas vacías.</a:t>
            </a:r>
          </a:p>
          <a:p>
            <a:r>
              <a:rPr lang="es-ES" sz="1600" dirty="0"/>
              <a:t>Requiere más recursos (CPU y memoria) que la reorganización.</a:t>
            </a:r>
          </a:p>
          <a:p>
            <a:r>
              <a:rPr lang="es-ES" sz="1600" dirty="0"/>
              <a:t>Actualiza las estadísticas del índice.</a:t>
            </a:r>
          </a:p>
          <a:p>
            <a:r>
              <a:rPr lang="es-ES" sz="1600" dirty="0"/>
              <a:t>Se usa cuando la fragmentación es alta (más del 30%).</a:t>
            </a:r>
          </a:p>
          <a:p>
            <a:endParaRPr lang="es-ES" sz="1600" dirty="0"/>
          </a:p>
        </p:txBody>
      </p:sp>
    </p:spTree>
    <p:extLst>
      <p:ext uri="{BB962C8B-B14F-4D97-AF65-F5344CB8AC3E}">
        <p14:creationId xmlns:p14="http://schemas.microsoft.com/office/powerpoint/2010/main" val="14124264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398C3EFA-4FDB-AEE6-AD74-39D031208430}"/>
              </a:ext>
            </a:extLst>
          </p:cNvPr>
          <p:cNvSpPr>
            <a:spLocks noGrp="1"/>
          </p:cNvSpPr>
          <p:nvPr>
            <p:ph type="title"/>
          </p:nvPr>
        </p:nvSpPr>
        <p:spPr/>
        <p:txBody>
          <a:bodyPr/>
          <a:lstStyle/>
          <a:p>
            <a:r>
              <a:rPr lang="es-ES" dirty="0"/>
              <a:t>Mantenimiento de estadísticas</a:t>
            </a:r>
          </a:p>
        </p:txBody>
      </p:sp>
      <p:sp>
        <p:nvSpPr>
          <p:cNvPr id="6" name="Marcador de contenido 7">
            <a:extLst>
              <a:ext uri="{FF2B5EF4-FFF2-40B4-BE49-F238E27FC236}">
                <a16:creationId xmlns:a16="http://schemas.microsoft.com/office/drawing/2014/main" id="{BC82F804-5D13-2FE0-F93B-59E07ACDE9A3}"/>
              </a:ext>
            </a:extLst>
          </p:cNvPr>
          <p:cNvSpPr>
            <a:spLocks noGrp="1"/>
          </p:cNvSpPr>
          <p:nvPr>
            <p:ph idx="1"/>
          </p:nvPr>
        </p:nvSpPr>
        <p:spPr>
          <a:xfrm>
            <a:off x="838200" y="1584000"/>
            <a:ext cx="10515600" cy="4455292"/>
          </a:xfrm>
        </p:spPr>
        <p:txBody>
          <a:bodyPr/>
          <a:lstStyle/>
          <a:p>
            <a:r>
              <a:rPr lang="es-ES" dirty="0"/>
              <a:t>Las estadísticas son clave para que el optimizador de consultas genere planes de ejecución eficientes.</a:t>
            </a:r>
          </a:p>
          <a:p>
            <a:r>
              <a:rPr lang="es-ES" dirty="0"/>
              <a:t>Unas estadísticas desactualizadas provocan no solo planes de ejecución ineficientes, también lentitud y sobrecarga de recursos.</a:t>
            </a:r>
          </a:p>
          <a:p>
            <a:r>
              <a:rPr lang="es-ES" dirty="0"/>
              <a:t>Por defecto, las estadísticas se actualizan cuando hay un cambio significativo en las tablas, pero esto no es suficiente.</a:t>
            </a:r>
          </a:p>
          <a:p>
            <a:r>
              <a:rPr lang="es-ES" dirty="0"/>
              <a:t>Para actualizarlas manualmente usamos el comando UPDATE STATISTICS</a:t>
            </a:r>
          </a:p>
          <a:p>
            <a:endParaRPr lang="es-ES" dirty="0"/>
          </a:p>
        </p:txBody>
      </p:sp>
    </p:spTree>
    <p:extLst>
      <p:ext uri="{BB962C8B-B14F-4D97-AF65-F5344CB8AC3E}">
        <p14:creationId xmlns:p14="http://schemas.microsoft.com/office/powerpoint/2010/main" val="23182802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ayo 6">
            <a:extLst>
              <a:ext uri="{FF2B5EF4-FFF2-40B4-BE49-F238E27FC236}">
                <a16:creationId xmlns:a16="http://schemas.microsoft.com/office/drawing/2014/main" id="{BFB4E71B-2446-89A4-317A-D7E85BEF5584}"/>
              </a:ext>
            </a:extLst>
          </p:cNvPr>
          <p:cNvSpPr/>
          <p:nvPr/>
        </p:nvSpPr>
        <p:spPr>
          <a:xfrm rot="2388364">
            <a:off x="5788171" y="2412458"/>
            <a:ext cx="557719" cy="1919592"/>
          </a:xfrm>
          <a:prstGeom prst="lightningBol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rgbClr val="0093DD"/>
              </a:solidFill>
            </a:endParaRPr>
          </a:p>
        </p:txBody>
      </p:sp>
      <p:sp>
        <p:nvSpPr>
          <p:cNvPr id="4" name="Título 3">
            <a:extLst>
              <a:ext uri="{FF2B5EF4-FFF2-40B4-BE49-F238E27FC236}">
                <a16:creationId xmlns:a16="http://schemas.microsoft.com/office/drawing/2014/main" id="{0B0509A2-183C-9B3B-D373-2B21BAB4251E}"/>
              </a:ext>
            </a:extLst>
          </p:cNvPr>
          <p:cNvSpPr>
            <a:spLocks noGrp="1"/>
          </p:cNvSpPr>
          <p:nvPr>
            <p:ph type="title"/>
          </p:nvPr>
        </p:nvSpPr>
        <p:spPr/>
        <p:txBody>
          <a:bodyPr/>
          <a:lstStyle/>
          <a:p>
            <a:r>
              <a:rPr lang="es-ES" dirty="0"/>
              <a:t>POLÉMICA: Mantener índices o no</a:t>
            </a:r>
          </a:p>
        </p:txBody>
      </p:sp>
      <p:sp>
        <p:nvSpPr>
          <p:cNvPr id="6" name="Marcador de contenido 1">
            <a:extLst>
              <a:ext uri="{FF2B5EF4-FFF2-40B4-BE49-F238E27FC236}">
                <a16:creationId xmlns:a16="http://schemas.microsoft.com/office/drawing/2014/main" id="{778EF1AD-38A1-A77A-D6D3-8D1CCEEFEBE8}"/>
              </a:ext>
            </a:extLst>
          </p:cNvPr>
          <p:cNvSpPr>
            <a:spLocks noGrp="1"/>
          </p:cNvSpPr>
          <p:nvPr>
            <p:ph idx="1"/>
          </p:nvPr>
        </p:nvSpPr>
        <p:spPr>
          <a:xfrm>
            <a:off x="838200" y="1460500"/>
            <a:ext cx="10515600" cy="4351338"/>
          </a:xfrm>
        </p:spPr>
        <p:txBody>
          <a:bodyPr>
            <a:normAutofit lnSpcReduction="10000"/>
          </a:bodyPr>
          <a:lstStyle/>
          <a:p>
            <a:pPr marL="0" indent="0">
              <a:buNone/>
            </a:pPr>
            <a:r>
              <a:rPr lang="es-ES" dirty="0"/>
              <a:t>Con los discos sólidos las lecturas aleatorias ya no suponen un problema de rendimiento.</a:t>
            </a:r>
          </a:p>
          <a:p>
            <a:pPr marL="0" indent="0">
              <a:buNone/>
            </a:pPr>
            <a:endParaRPr lang="es-ES" dirty="0"/>
          </a:p>
          <a:p>
            <a:pPr marL="0" indent="0" algn="ctr">
              <a:buNone/>
            </a:pPr>
            <a:r>
              <a:rPr lang="es-ES" sz="13800" b="1" dirty="0">
                <a:solidFill>
                  <a:srgbClr val="0093DD"/>
                </a:solidFill>
              </a:rPr>
              <a:t>V </a:t>
            </a:r>
            <a:r>
              <a:rPr lang="es-ES" sz="13800" b="1" dirty="0"/>
              <a:t>S</a:t>
            </a:r>
          </a:p>
          <a:p>
            <a:pPr marL="0" indent="0">
              <a:buNone/>
            </a:pPr>
            <a:endParaRPr lang="es-ES" dirty="0"/>
          </a:p>
          <a:p>
            <a:pPr marL="0" indent="0">
              <a:buNone/>
            </a:pPr>
            <a:r>
              <a:rPr lang="es-ES" dirty="0"/>
              <a:t>A menos fragmentación de las páginas en disco menos páginas se leerán / cargarán en memoria.</a:t>
            </a:r>
          </a:p>
          <a:p>
            <a:endParaRPr lang="es-ES" dirty="0"/>
          </a:p>
        </p:txBody>
      </p:sp>
    </p:spTree>
    <p:extLst>
      <p:ext uri="{BB962C8B-B14F-4D97-AF65-F5344CB8AC3E}">
        <p14:creationId xmlns:p14="http://schemas.microsoft.com/office/powerpoint/2010/main" val="6739453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DDE554-C8B2-A150-6997-FB4642814631}"/>
              </a:ext>
            </a:extLst>
          </p:cNvPr>
          <p:cNvSpPr>
            <a:spLocks noGrp="1"/>
          </p:cNvSpPr>
          <p:nvPr>
            <p:ph type="title"/>
          </p:nvPr>
        </p:nvSpPr>
        <p:spPr/>
        <p:txBody>
          <a:bodyPr/>
          <a:lstStyle/>
          <a:p>
            <a:r>
              <a:rPr lang="es-ES" dirty="0"/>
              <a:t>Concurrencia</a:t>
            </a:r>
          </a:p>
        </p:txBody>
      </p:sp>
    </p:spTree>
    <p:extLst>
      <p:ext uri="{BB962C8B-B14F-4D97-AF65-F5344CB8AC3E}">
        <p14:creationId xmlns:p14="http://schemas.microsoft.com/office/powerpoint/2010/main" val="21909698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A19AB-037C-0B1C-A2F9-0B5F078300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837EBA-4E3E-8FAF-4BA7-CE0A6BE9068E}"/>
              </a:ext>
            </a:extLst>
          </p:cNvPr>
          <p:cNvSpPr>
            <a:spLocks noGrp="1"/>
          </p:cNvSpPr>
          <p:nvPr>
            <p:ph type="title"/>
          </p:nvPr>
        </p:nvSpPr>
        <p:spPr/>
        <p:txBody>
          <a:bodyPr>
            <a:normAutofit fontScale="90000"/>
          </a:bodyPr>
          <a:lstStyle/>
          <a:p>
            <a:r>
              <a:rPr lang="en-US" dirty="0" err="1"/>
              <a:t>Niveles</a:t>
            </a:r>
            <a:r>
              <a:rPr lang="en-US" dirty="0"/>
              <a:t> de </a:t>
            </a:r>
            <a:r>
              <a:rPr lang="en-US" dirty="0" err="1"/>
              <a:t>aislamiento</a:t>
            </a:r>
            <a:r>
              <a:rPr lang="en-US" dirty="0"/>
              <a:t> – </a:t>
            </a:r>
            <a:r>
              <a:rPr lang="en-US" dirty="0" err="1"/>
              <a:t>Estándar</a:t>
            </a:r>
            <a:r>
              <a:rPr lang="en-US" dirty="0"/>
              <a:t> SQL</a:t>
            </a:r>
          </a:p>
        </p:txBody>
      </p:sp>
      <p:graphicFrame>
        <p:nvGraphicFramePr>
          <p:cNvPr id="3" name="Tabla 2">
            <a:extLst>
              <a:ext uri="{FF2B5EF4-FFF2-40B4-BE49-F238E27FC236}">
                <a16:creationId xmlns:a16="http://schemas.microsoft.com/office/drawing/2014/main" id="{4714E71F-ADA4-8212-BAA6-323CC1DBC186}"/>
              </a:ext>
            </a:extLst>
          </p:cNvPr>
          <p:cNvGraphicFramePr>
            <a:graphicFrameLocks noGrp="1"/>
          </p:cNvGraphicFramePr>
          <p:nvPr/>
        </p:nvGraphicFramePr>
        <p:xfrm>
          <a:off x="966108" y="2161382"/>
          <a:ext cx="10169913" cy="4242726"/>
        </p:xfrm>
        <a:graphic>
          <a:graphicData uri="http://schemas.openxmlformats.org/drawingml/2006/table">
            <a:tbl>
              <a:tblPr firstRow="1" bandRow="1">
                <a:tableStyleId>{5C22544A-7EE6-4342-B048-85BDC9FD1C3A}</a:tableStyleId>
              </a:tblPr>
              <a:tblGrid>
                <a:gridCol w="2615231">
                  <a:extLst>
                    <a:ext uri="{9D8B030D-6E8A-4147-A177-3AD203B41FA5}">
                      <a16:colId xmlns:a16="http://schemas.microsoft.com/office/drawing/2014/main" val="338963462"/>
                    </a:ext>
                  </a:extLst>
                </a:gridCol>
                <a:gridCol w="2527078">
                  <a:extLst>
                    <a:ext uri="{9D8B030D-6E8A-4147-A177-3AD203B41FA5}">
                      <a16:colId xmlns:a16="http://schemas.microsoft.com/office/drawing/2014/main" val="1874059420"/>
                    </a:ext>
                  </a:extLst>
                </a:gridCol>
                <a:gridCol w="2453617">
                  <a:extLst>
                    <a:ext uri="{9D8B030D-6E8A-4147-A177-3AD203B41FA5}">
                      <a16:colId xmlns:a16="http://schemas.microsoft.com/office/drawing/2014/main" val="3325294281"/>
                    </a:ext>
                  </a:extLst>
                </a:gridCol>
                <a:gridCol w="2573987">
                  <a:extLst>
                    <a:ext uri="{9D8B030D-6E8A-4147-A177-3AD203B41FA5}">
                      <a16:colId xmlns:a16="http://schemas.microsoft.com/office/drawing/2014/main" val="2327047793"/>
                    </a:ext>
                  </a:extLst>
                </a:gridCol>
              </a:tblGrid>
              <a:tr h="1520049">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6016294"/>
                  </a:ext>
                </a:extLst>
              </a:tr>
              <a:tr h="2722677">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11815"/>
                  </a:ext>
                </a:extLst>
              </a:tr>
            </a:tbl>
          </a:graphicData>
        </a:graphic>
      </p:graphicFrame>
      <p:sp>
        <p:nvSpPr>
          <p:cNvPr id="5" name="Rectangle 2">
            <a:extLst>
              <a:ext uri="{FF2B5EF4-FFF2-40B4-BE49-F238E27FC236}">
                <a16:creationId xmlns:a16="http://schemas.microsoft.com/office/drawing/2014/main" id="{E1286847-96E0-5AC8-CC20-C58D56C21740}"/>
              </a:ext>
            </a:extLst>
          </p:cNvPr>
          <p:cNvSpPr>
            <a:spLocks noChangeArrowheads="1"/>
          </p:cNvSpPr>
          <p:nvPr/>
        </p:nvSpPr>
        <p:spPr bwMode="auto">
          <a:xfrm>
            <a:off x="966108" y="3731048"/>
            <a:ext cx="2567667" cy="2879251"/>
          </a:xfrm>
          <a:prstGeom prst="rect">
            <a:avLst/>
          </a:prstGeom>
        </p:spPr>
        <p:txBody>
          <a:bodyPr vert="horz" lIns="91440" tIns="45720" rIns="91440" bIns="45720" rtlCol="0">
            <a:normAutofit fontScale="70000" lnSpcReduction="20000"/>
          </a:bodyPr>
          <a:lstStyle/>
          <a:p>
            <a:pPr algn="ctr">
              <a:lnSpc>
                <a:spcPct val="90000"/>
              </a:lnSpc>
              <a:spcBef>
                <a:spcPts val="1000"/>
              </a:spcBef>
            </a:pPr>
            <a:r>
              <a:rPr lang="es-ES" altLang="es-ES" sz="2800" b="1" dirty="0" err="1"/>
              <a:t>Read</a:t>
            </a:r>
            <a:r>
              <a:rPr lang="es-ES" altLang="es-ES" sz="2800" b="1" dirty="0"/>
              <a:t> </a:t>
            </a:r>
            <a:r>
              <a:rPr lang="es-ES" altLang="es-ES" sz="2800" b="1" dirty="0" err="1"/>
              <a:t>Uncommitted</a:t>
            </a:r>
            <a:r>
              <a:rPr lang="es-ES" altLang="es-ES" sz="2800" b="1" dirty="0"/>
              <a:t>:</a:t>
            </a:r>
          </a:p>
          <a:p>
            <a:pPr marL="457200" indent="-457200">
              <a:lnSpc>
                <a:spcPct val="90000"/>
              </a:lnSpc>
              <a:spcBef>
                <a:spcPts val="1000"/>
              </a:spcBef>
              <a:buFont typeface="Arial" panose="020B0604020202020204" pitchFamily="34" charset="0"/>
              <a:buChar char="•"/>
            </a:pPr>
            <a:r>
              <a:rPr lang="es-ES" altLang="es-ES" sz="2800" dirty="0"/>
              <a:t>Menos restrictivo.</a:t>
            </a:r>
          </a:p>
          <a:p>
            <a:pPr marL="457200" indent="-457200">
              <a:lnSpc>
                <a:spcPct val="90000"/>
              </a:lnSpc>
              <a:spcBef>
                <a:spcPts val="1000"/>
              </a:spcBef>
              <a:buFont typeface="Arial" panose="020B0604020202020204" pitchFamily="34" charset="0"/>
              <a:buChar char="•"/>
            </a:pPr>
            <a:r>
              <a:rPr lang="es-ES" altLang="es-ES" sz="2800" dirty="0"/>
              <a:t>Lecturas Sucias (no confirmadas).</a:t>
            </a:r>
          </a:p>
          <a:p>
            <a:pPr marL="457200" indent="-457200">
              <a:lnSpc>
                <a:spcPct val="90000"/>
              </a:lnSpc>
              <a:spcBef>
                <a:spcPts val="1000"/>
              </a:spcBef>
              <a:buFont typeface="Arial" panose="020B0604020202020204" pitchFamily="34" charset="0"/>
              <a:buChar char="•"/>
            </a:pPr>
            <a:r>
              <a:rPr lang="es-ES" altLang="es-ES" sz="2800" dirty="0"/>
              <a:t>Menos riesgo de bloqueos.</a:t>
            </a:r>
          </a:p>
          <a:p>
            <a:pPr marL="457200" indent="-457200">
              <a:lnSpc>
                <a:spcPct val="90000"/>
              </a:lnSpc>
              <a:spcBef>
                <a:spcPts val="1000"/>
              </a:spcBef>
              <a:buFont typeface="Arial" panose="020B0604020202020204" pitchFamily="34" charset="0"/>
              <a:buChar char="•"/>
            </a:pPr>
            <a:r>
              <a:rPr lang="es-ES" altLang="es-ES" sz="2800" dirty="0"/>
              <a:t>Puede haber lecturas fantasma</a:t>
            </a:r>
          </a:p>
        </p:txBody>
      </p:sp>
      <p:sp>
        <p:nvSpPr>
          <p:cNvPr id="6" name="Rectangle 2">
            <a:extLst>
              <a:ext uri="{FF2B5EF4-FFF2-40B4-BE49-F238E27FC236}">
                <a16:creationId xmlns:a16="http://schemas.microsoft.com/office/drawing/2014/main" id="{902F288F-ADFC-3C9C-9E81-127BF561F825}"/>
              </a:ext>
            </a:extLst>
          </p:cNvPr>
          <p:cNvSpPr>
            <a:spLocks noChangeArrowheads="1"/>
          </p:cNvSpPr>
          <p:nvPr/>
        </p:nvSpPr>
        <p:spPr bwMode="auto">
          <a:xfrm>
            <a:off x="3626180" y="3731049"/>
            <a:ext cx="2370735" cy="2673059"/>
          </a:xfrm>
          <a:prstGeom prst="rect">
            <a:avLst/>
          </a:prstGeom>
        </p:spPr>
        <p:txBody>
          <a:bodyPr vert="horz" lIns="91440" tIns="45720" rIns="91440" bIns="45720" rtlCol="0">
            <a:normAutofit fontScale="70000" lnSpcReduction="20000"/>
          </a:bodyPr>
          <a:lstStyle/>
          <a:p>
            <a:pPr algn="ctr">
              <a:lnSpc>
                <a:spcPct val="90000"/>
              </a:lnSpc>
              <a:spcBef>
                <a:spcPts val="1000"/>
              </a:spcBef>
            </a:pPr>
            <a:r>
              <a:rPr lang="es-ES" altLang="es-ES" sz="2800" b="1" dirty="0" err="1"/>
              <a:t>Read</a:t>
            </a:r>
            <a:r>
              <a:rPr lang="es-ES" altLang="es-ES" sz="2800" b="1" dirty="0"/>
              <a:t> </a:t>
            </a:r>
            <a:r>
              <a:rPr lang="es-ES" altLang="es-ES" sz="2800" b="1" dirty="0" err="1"/>
              <a:t>Committed</a:t>
            </a:r>
            <a:r>
              <a:rPr lang="es-ES" altLang="es-ES" sz="2800" b="1" dirty="0"/>
              <a:t>:</a:t>
            </a:r>
          </a:p>
          <a:p>
            <a:pPr marL="457200" indent="-457200">
              <a:lnSpc>
                <a:spcPct val="90000"/>
              </a:lnSpc>
              <a:spcBef>
                <a:spcPts val="1000"/>
              </a:spcBef>
              <a:buFont typeface="Arial" panose="020B0604020202020204" pitchFamily="34" charset="0"/>
              <a:buChar char="•"/>
            </a:pPr>
            <a:r>
              <a:rPr lang="es-ES" altLang="es-ES" sz="2800" dirty="0"/>
              <a:t>Más restrictivo.</a:t>
            </a:r>
          </a:p>
          <a:p>
            <a:pPr marL="457200" indent="-457200">
              <a:lnSpc>
                <a:spcPct val="90000"/>
              </a:lnSpc>
              <a:spcBef>
                <a:spcPts val="1000"/>
              </a:spcBef>
              <a:buFont typeface="Arial" panose="020B0604020202020204" pitchFamily="34" charset="0"/>
              <a:buChar char="•"/>
            </a:pPr>
            <a:r>
              <a:rPr lang="es-ES" altLang="es-ES" sz="2800" dirty="0"/>
              <a:t>Solo lecturas confirmadas.</a:t>
            </a:r>
          </a:p>
          <a:p>
            <a:pPr marL="457200" indent="-457200">
              <a:lnSpc>
                <a:spcPct val="90000"/>
              </a:lnSpc>
              <a:spcBef>
                <a:spcPts val="1000"/>
              </a:spcBef>
              <a:buFont typeface="Arial" panose="020B0604020202020204" pitchFamily="34" charset="0"/>
              <a:buChar char="•"/>
            </a:pPr>
            <a:r>
              <a:rPr lang="es-ES" altLang="es-ES" sz="2800" dirty="0"/>
              <a:t>Bloqueos o </a:t>
            </a:r>
            <a:r>
              <a:rPr lang="es-ES" altLang="es-ES" sz="2800" dirty="0" err="1"/>
              <a:t>snapshots</a:t>
            </a:r>
            <a:r>
              <a:rPr lang="es-ES" altLang="es-ES" sz="2800" dirty="0"/>
              <a:t>.</a:t>
            </a:r>
          </a:p>
          <a:p>
            <a:pPr marL="457200" indent="-457200">
              <a:lnSpc>
                <a:spcPct val="90000"/>
              </a:lnSpc>
              <a:spcBef>
                <a:spcPts val="1000"/>
              </a:spcBef>
              <a:buFont typeface="Arial" panose="020B0604020202020204" pitchFamily="34" charset="0"/>
              <a:buChar char="•"/>
            </a:pPr>
            <a:r>
              <a:rPr lang="es-ES" altLang="es-ES" sz="2800" dirty="0"/>
              <a:t>Puede haber lecturas fantasma.</a:t>
            </a:r>
          </a:p>
          <a:p>
            <a:pPr algn="ctr">
              <a:lnSpc>
                <a:spcPct val="90000"/>
              </a:lnSpc>
              <a:spcBef>
                <a:spcPts val="1000"/>
              </a:spcBef>
            </a:pPr>
            <a:endParaRPr lang="es-ES" altLang="es-ES" sz="2800" b="1" dirty="0"/>
          </a:p>
        </p:txBody>
      </p:sp>
      <p:sp>
        <p:nvSpPr>
          <p:cNvPr id="7" name="Rectangle 2">
            <a:extLst>
              <a:ext uri="{FF2B5EF4-FFF2-40B4-BE49-F238E27FC236}">
                <a16:creationId xmlns:a16="http://schemas.microsoft.com/office/drawing/2014/main" id="{20A7A27C-C51E-B6B6-C68D-4E167AD15B5B}"/>
              </a:ext>
            </a:extLst>
          </p:cNvPr>
          <p:cNvSpPr>
            <a:spLocks noChangeArrowheads="1"/>
          </p:cNvSpPr>
          <p:nvPr/>
        </p:nvSpPr>
        <p:spPr bwMode="auto">
          <a:xfrm>
            <a:off x="6195088" y="3737975"/>
            <a:ext cx="2311792" cy="2644897"/>
          </a:xfrm>
          <a:prstGeom prst="rect">
            <a:avLst/>
          </a:prstGeom>
        </p:spPr>
        <p:txBody>
          <a:bodyPr vert="horz" lIns="91440" tIns="45720" rIns="91440" bIns="45720" rtlCol="0">
            <a:normAutofit fontScale="70000" lnSpcReduction="20000"/>
          </a:bodyPr>
          <a:lstStyle/>
          <a:p>
            <a:pPr algn="ctr">
              <a:lnSpc>
                <a:spcPct val="90000"/>
              </a:lnSpc>
              <a:spcBef>
                <a:spcPts val="1000"/>
              </a:spcBef>
            </a:pPr>
            <a:r>
              <a:rPr lang="es-ES" sz="2800" b="1" dirty="0" err="1"/>
              <a:t>Repeteable</a:t>
            </a:r>
            <a:r>
              <a:rPr lang="es-ES" sz="2800" b="1" dirty="0"/>
              <a:t> </a:t>
            </a:r>
            <a:r>
              <a:rPr lang="es-ES" sz="2800" b="1" dirty="0" err="1"/>
              <a:t>Read</a:t>
            </a:r>
            <a:r>
              <a:rPr lang="es-ES" sz="2800" b="1" dirty="0"/>
              <a:t>:</a:t>
            </a:r>
          </a:p>
          <a:p>
            <a:pPr marL="457200" indent="-457200">
              <a:lnSpc>
                <a:spcPct val="90000"/>
              </a:lnSpc>
              <a:spcBef>
                <a:spcPts val="1000"/>
              </a:spcBef>
              <a:buFont typeface="Arial" panose="020B0604020202020204" pitchFamily="34" charset="0"/>
              <a:buChar char="•"/>
            </a:pPr>
            <a:r>
              <a:rPr lang="es-ES" sz="2800" dirty="0"/>
              <a:t>Más restrictivo.</a:t>
            </a:r>
          </a:p>
          <a:p>
            <a:pPr marL="457200" indent="-457200">
              <a:lnSpc>
                <a:spcPct val="90000"/>
              </a:lnSpc>
              <a:spcBef>
                <a:spcPts val="1000"/>
              </a:spcBef>
              <a:buFont typeface="Arial" panose="020B0604020202020204" pitchFamily="34" charset="0"/>
              <a:buChar char="•"/>
            </a:pPr>
            <a:r>
              <a:rPr lang="es-ES" sz="2800" dirty="0"/>
              <a:t>Lecturas repetibles.</a:t>
            </a:r>
          </a:p>
          <a:p>
            <a:pPr marL="457200" indent="-457200">
              <a:lnSpc>
                <a:spcPct val="90000"/>
              </a:lnSpc>
              <a:spcBef>
                <a:spcPts val="1000"/>
              </a:spcBef>
              <a:buFont typeface="Arial" panose="020B0604020202020204" pitchFamily="34" charset="0"/>
              <a:buChar char="•"/>
            </a:pPr>
            <a:r>
              <a:rPr lang="es-ES" sz="2800" dirty="0"/>
              <a:t>Más Bloqueos.</a:t>
            </a:r>
          </a:p>
          <a:p>
            <a:pPr marL="457200" indent="-457200">
              <a:lnSpc>
                <a:spcPct val="90000"/>
              </a:lnSpc>
              <a:spcBef>
                <a:spcPts val="1000"/>
              </a:spcBef>
              <a:buFont typeface="Arial" panose="020B0604020202020204" pitchFamily="34" charset="0"/>
              <a:buChar char="•"/>
            </a:pPr>
            <a:r>
              <a:rPr lang="es-ES" sz="2800" dirty="0"/>
              <a:t>Puede haber lecturas fantasma</a:t>
            </a:r>
            <a:endParaRPr lang="es-ES" altLang="es-ES" sz="2400" dirty="0"/>
          </a:p>
        </p:txBody>
      </p:sp>
      <p:sp>
        <p:nvSpPr>
          <p:cNvPr id="8" name="Rectangle 2">
            <a:extLst>
              <a:ext uri="{FF2B5EF4-FFF2-40B4-BE49-F238E27FC236}">
                <a16:creationId xmlns:a16="http://schemas.microsoft.com/office/drawing/2014/main" id="{A85E81C1-F622-2714-49F6-EBEF8A44367B}"/>
              </a:ext>
            </a:extLst>
          </p:cNvPr>
          <p:cNvSpPr>
            <a:spLocks noChangeArrowheads="1"/>
          </p:cNvSpPr>
          <p:nvPr/>
        </p:nvSpPr>
        <p:spPr bwMode="auto">
          <a:xfrm>
            <a:off x="8658227" y="3714224"/>
            <a:ext cx="2477794" cy="2644897"/>
          </a:xfrm>
          <a:prstGeom prst="rect">
            <a:avLst/>
          </a:prstGeom>
        </p:spPr>
        <p:txBody>
          <a:bodyPr vert="horz" lIns="91440" tIns="45720" rIns="91440" bIns="45720" rtlCol="0">
            <a:normAutofit fontScale="70000" lnSpcReduction="20000"/>
          </a:bodyPr>
          <a:lstStyle/>
          <a:p>
            <a:pPr algn="ctr">
              <a:lnSpc>
                <a:spcPct val="90000"/>
              </a:lnSpc>
              <a:spcBef>
                <a:spcPts val="1000"/>
              </a:spcBef>
            </a:pPr>
            <a:r>
              <a:rPr lang="es-ES" altLang="es-ES" sz="2800" b="1" dirty="0" err="1"/>
              <a:t>Serializable</a:t>
            </a:r>
            <a:r>
              <a:rPr lang="es-ES" altLang="es-ES" sz="2800" b="1" dirty="0"/>
              <a:t>:</a:t>
            </a:r>
          </a:p>
          <a:p>
            <a:pPr marL="457200" indent="-457200">
              <a:lnSpc>
                <a:spcPct val="90000"/>
              </a:lnSpc>
              <a:spcBef>
                <a:spcPts val="1000"/>
              </a:spcBef>
              <a:buFont typeface="Arial" panose="020B0604020202020204" pitchFamily="34" charset="0"/>
              <a:buChar char="•"/>
            </a:pPr>
            <a:r>
              <a:rPr lang="es-ES" altLang="es-ES" sz="2800" dirty="0"/>
              <a:t>Es el nivel más restrictivo.</a:t>
            </a:r>
          </a:p>
          <a:p>
            <a:pPr marL="457200" indent="-457200">
              <a:lnSpc>
                <a:spcPct val="90000"/>
              </a:lnSpc>
              <a:spcBef>
                <a:spcPts val="1000"/>
              </a:spcBef>
              <a:buFont typeface="Arial" panose="020B0604020202020204" pitchFamily="34" charset="0"/>
              <a:buChar char="•"/>
            </a:pPr>
            <a:r>
              <a:rPr lang="es-ES" altLang="es-ES" sz="2800" dirty="0"/>
              <a:t>Más Bloqueos.</a:t>
            </a:r>
          </a:p>
          <a:p>
            <a:pPr marL="457200" indent="-457200">
              <a:lnSpc>
                <a:spcPct val="90000"/>
              </a:lnSpc>
              <a:spcBef>
                <a:spcPts val="1000"/>
              </a:spcBef>
              <a:buFont typeface="Arial" panose="020B0604020202020204" pitchFamily="34" charset="0"/>
              <a:buChar char="•"/>
            </a:pPr>
            <a:r>
              <a:rPr lang="es-ES" altLang="es-ES" sz="2800" dirty="0"/>
              <a:t>Lecturas repetibles.</a:t>
            </a:r>
          </a:p>
          <a:p>
            <a:pPr marL="457200" indent="-457200">
              <a:lnSpc>
                <a:spcPct val="90000"/>
              </a:lnSpc>
              <a:spcBef>
                <a:spcPts val="1000"/>
              </a:spcBef>
              <a:buFont typeface="Arial" panose="020B0604020202020204" pitchFamily="34" charset="0"/>
              <a:buChar char="•"/>
            </a:pPr>
            <a:r>
              <a:rPr lang="es-ES" altLang="es-ES" sz="2800" dirty="0"/>
              <a:t>No puede haber lecturas fantasma</a:t>
            </a:r>
            <a:r>
              <a:rPr lang="es-ES" altLang="es-ES" sz="2800" b="1" dirty="0"/>
              <a:t>.</a:t>
            </a:r>
          </a:p>
          <a:p>
            <a:pPr algn="ctr">
              <a:lnSpc>
                <a:spcPct val="90000"/>
              </a:lnSpc>
              <a:spcBef>
                <a:spcPts val="1000"/>
              </a:spcBef>
            </a:pPr>
            <a:endParaRPr lang="es-ES" altLang="es-ES" sz="2800" b="1" dirty="0"/>
          </a:p>
        </p:txBody>
      </p:sp>
      <p:pic>
        <p:nvPicPr>
          <p:cNvPr id="13" name="Imagen 12">
            <a:extLst>
              <a:ext uri="{FF2B5EF4-FFF2-40B4-BE49-F238E27FC236}">
                <a16:creationId xmlns:a16="http://schemas.microsoft.com/office/drawing/2014/main" id="{7FB8B350-15D7-191E-F9C2-D038B1AC8CB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08234" y="2327167"/>
            <a:ext cx="1187939" cy="1159559"/>
          </a:xfrm>
          <a:prstGeom prst="rect">
            <a:avLst/>
          </a:prstGeom>
        </p:spPr>
      </p:pic>
      <p:pic>
        <p:nvPicPr>
          <p:cNvPr id="14" name="Imagen 13">
            <a:extLst>
              <a:ext uri="{FF2B5EF4-FFF2-40B4-BE49-F238E27FC236}">
                <a16:creationId xmlns:a16="http://schemas.microsoft.com/office/drawing/2014/main" id="{2BCD1B58-24F2-56FB-A282-54B3AB7DC7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47610" y="2327166"/>
            <a:ext cx="1159560" cy="1159560"/>
          </a:xfrm>
          <a:prstGeom prst="rect">
            <a:avLst/>
          </a:prstGeom>
        </p:spPr>
      </p:pic>
      <p:pic>
        <p:nvPicPr>
          <p:cNvPr id="15" name="Imagen 14">
            <a:extLst>
              <a:ext uri="{FF2B5EF4-FFF2-40B4-BE49-F238E27FC236}">
                <a16:creationId xmlns:a16="http://schemas.microsoft.com/office/drawing/2014/main" id="{2413DACD-F5DA-3098-5217-A88B079FB4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668968" y="2328778"/>
            <a:ext cx="1159560" cy="1159560"/>
          </a:xfrm>
          <a:prstGeom prst="rect">
            <a:avLst/>
          </a:prstGeom>
        </p:spPr>
      </p:pic>
      <p:pic>
        <p:nvPicPr>
          <p:cNvPr id="16" name="Imagen 15">
            <a:extLst>
              <a:ext uri="{FF2B5EF4-FFF2-40B4-BE49-F238E27FC236}">
                <a16:creationId xmlns:a16="http://schemas.microsoft.com/office/drawing/2014/main" id="{4C898EEE-021A-BC59-70AC-421DF597237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206765" y="2327166"/>
            <a:ext cx="1324619" cy="1324619"/>
          </a:xfrm>
          <a:prstGeom prst="rect">
            <a:avLst/>
          </a:prstGeom>
        </p:spPr>
      </p:pic>
    </p:spTree>
    <p:extLst>
      <p:ext uri="{BB962C8B-B14F-4D97-AF65-F5344CB8AC3E}">
        <p14:creationId xmlns:p14="http://schemas.microsoft.com/office/powerpoint/2010/main" val="26073296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CC828-7A6E-03C4-129F-D3F3CA9E9C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CC7E67-753A-4BDC-A8D3-3754A7B7FFDC}"/>
              </a:ext>
            </a:extLst>
          </p:cNvPr>
          <p:cNvSpPr>
            <a:spLocks noGrp="1"/>
          </p:cNvSpPr>
          <p:nvPr>
            <p:ph type="title"/>
          </p:nvPr>
        </p:nvSpPr>
        <p:spPr/>
        <p:txBody>
          <a:bodyPr>
            <a:normAutofit/>
          </a:bodyPr>
          <a:lstStyle/>
          <a:p>
            <a:r>
              <a:rPr lang="en-US" dirty="0" err="1"/>
              <a:t>Niveles</a:t>
            </a:r>
            <a:r>
              <a:rPr lang="en-US" dirty="0"/>
              <a:t> de </a:t>
            </a:r>
            <a:r>
              <a:rPr lang="en-US" dirty="0" err="1"/>
              <a:t>aislamiento</a:t>
            </a:r>
            <a:r>
              <a:rPr lang="en-US" dirty="0"/>
              <a:t> – SQL Server</a:t>
            </a:r>
          </a:p>
        </p:txBody>
      </p:sp>
      <p:pic>
        <p:nvPicPr>
          <p:cNvPr id="4" name="Picture 2" descr="Comparativa niveles de aislamiento">
            <a:extLst>
              <a:ext uri="{FF2B5EF4-FFF2-40B4-BE49-F238E27FC236}">
                <a16:creationId xmlns:a16="http://schemas.microsoft.com/office/drawing/2014/main" id="{421B3C33-9E47-F695-90A7-7F5A802BEF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4585" y="1713682"/>
            <a:ext cx="6349059" cy="171531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omparativa niveles de aislamiento">
            <a:extLst>
              <a:ext uri="{FF2B5EF4-FFF2-40B4-BE49-F238E27FC236}">
                <a16:creationId xmlns:a16="http://schemas.microsoft.com/office/drawing/2014/main" id="{7B93B15C-B2D4-44E4-D8B0-32902D62DC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2008" y="4024141"/>
            <a:ext cx="8120040" cy="900284"/>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F2CE433F-F18A-61E5-D417-921896DCB8FC}"/>
              </a:ext>
            </a:extLst>
          </p:cNvPr>
          <p:cNvSpPr txBox="1"/>
          <p:nvPr/>
        </p:nvSpPr>
        <p:spPr>
          <a:xfrm>
            <a:off x="1652453" y="5144318"/>
            <a:ext cx="9886950" cy="1754326"/>
          </a:xfrm>
          <a:prstGeom prst="rect">
            <a:avLst/>
          </a:prstGeom>
        </p:spPr>
        <p:txBody>
          <a:bodyPr vert="horz" lIns="91440" tIns="45720" rIns="91440" bIns="45720" rtlCol="0">
            <a:normAutofit/>
          </a:bodyPr>
          <a:lstStyle>
            <a:defPPr>
              <a:defRPr lang="en-US"/>
            </a:defPPr>
            <a:lvl1pPr indent="0">
              <a:lnSpc>
                <a:spcPct val="90000"/>
              </a:lnSpc>
              <a:spcBef>
                <a:spcPts val="1000"/>
              </a:spcBef>
              <a:buFont typeface="Arial" panose="020B0604020202020204" pitchFamily="34" charset="0"/>
              <a:buNone/>
              <a:defRPr sz="2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ES" sz="1600" dirty="0"/>
              <a:t>* Snapshot es un nivel de aislamiento solo a nivel de transacción.  En caso de colisión en la escritura devuelve un error.</a:t>
            </a:r>
            <a:br>
              <a:rPr lang="es-ES" sz="1600" dirty="0"/>
            </a:br>
            <a:r>
              <a:rPr lang="es-ES" sz="1600" dirty="0"/>
              <a:t>** SERIALIZABLE También bloquea la inserción de registros nuevo</a:t>
            </a:r>
          </a:p>
        </p:txBody>
      </p:sp>
    </p:spTree>
    <p:extLst>
      <p:ext uri="{BB962C8B-B14F-4D97-AF65-F5344CB8AC3E}">
        <p14:creationId xmlns:p14="http://schemas.microsoft.com/office/powerpoint/2010/main" val="3662601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288DE-FBA7-6B5A-26CD-6C23307C772C}"/>
              </a:ext>
            </a:extLst>
          </p:cNvPr>
          <p:cNvSpPr>
            <a:spLocks noGrp="1"/>
          </p:cNvSpPr>
          <p:nvPr>
            <p:ph type="title"/>
          </p:nvPr>
        </p:nvSpPr>
        <p:spPr/>
        <p:txBody>
          <a:bodyPr/>
          <a:lstStyle/>
          <a:p>
            <a:r>
              <a:rPr lang="en-US" dirty="0">
                <a:latin typeface="+mn-lt"/>
              </a:rPr>
              <a:t>MODELADO</a:t>
            </a:r>
          </a:p>
        </p:txBody>
      </p:sp>
      <p:sp>
        <p:nvSpPr>
          <p:cNvPr id="3" name="Title 1">
            <a:extLst>
              <a:ext uri="{FF2B5EF4-FFF2-40B4-BE49-F238E27FC236}">
                <a16:creationId xmlns:a16="http://schemas.microsoft.com/office/drawing/2014/main" id="{E37F3431-7712-756D-3A4F-88109C4C0355}"/>
              </a:ext>
            </a:extLst>
          </p:cNvPr>
          <p:cNvSpPr txBox="1">
            <a:spLocks/>
          </p:cNvSpPr>
          <p:nvPr/>
        </p:nvSpPr>
        <p:spPr>
          <a:xfrm>
            <a:off x="838200" y="3429000"/>
            <a:ext cx="9859116" cy="1158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600" kern="1200">
                <a:solidFill>
                  <a:schemeClr val="bg1"/>
                </a:solidFill>
                <a:latin typeface="+mn-lt"/>
                <a:ea typeface="+mj-ea"/>
                <a:cs typeface="+mj-cs"/>
              </a:defRPr>
            </a:lvl1pPr>
          </a:lstStyle>
          <a:p>
            <a:r>
              <a:rPr lang="es-ES" sz="2400" dirty="0"/>
              <a:t>No se pueden optimizar las consultas si el modelo no es correcto</a:t>
            </a:r>
          </a:p>
          <a:p>
            <a:endParaRPr lang="en-US" sz="2400" dirty="0"/>
          </a:p>
        </p:txBody>
      </p:sp>
    </p:spTree>
    <p:extLst>
      <p:ext uri="{BB962C8B-B14F-4D97-AF65-F5344CB8AC3E}">
        <p14:creationId xmlns:p14="http://schemas.microsoft.com/office/powerpoint/2010/main" val="39926647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87E6A9-5CE6-FFDE-5C49-C554795859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80E09A-9CB8-8E2D-893E-0FE9F5A48EB8}"/>
              </a:ext>
            </a:extLst>
          </p:cNvPr>
          <p:cNvSpPr>
            <a:spLocks noGrp="1"/>
          </p:cNvSpPr>
          <p:nvPr>
            <p:ph type="title"/>
          </p:nvPr>
        </p:nvSpPr>
        <p:spPr/>
        <p:txBody>
          <a:bodyPr/>
          <a:lstStyle/>
          <a:p>
            <a:r>
              <a:rPr lang="en-US" dirty="0" err="1"/>
              <a:t>Bloqueos</a:t>
            </a:r>
            <a:endParaRPr lang="en-US" dirty="0"/>
          </a:p>
        </p:txBody>
      </p:sp>
      <p:sp>
        <p:nvSpPr>
          <p:cNvPr id="4" name="Marcador de texto 2">
            <a:extLst>
              <a:ext uri="{FF2B5EF4-FFF2-40B4-BE49-F238E27FC236}">
                <a16:creationId xmlns:a16="http://schemas.microsoft.com/office/drawing/2014/main" id="{51E05368-DF66-6C00-9849-9080B3833740}"/>
              </a:ext>
            </a:extLst>
          </p:cNvPr>
          <p:cNvSpPr txBox="1">
            <a:spLocks/>
          </p:cNvSpPr>
          <p:nvPr/>
        </p:nvSpPr>
        <p:spPr>
          <a:xfrm>
            <a:off x="314325" y="1353112"/>
            <a:ext cx="11563350" cy="787855"/>
          </a:xfrm>
          <a:prstGeom prst="rect">
            <a:avLst/>
          </a:prstGeom>
        </p:spPr>
        <p:txBody>
          <a:bodyPr vert="horz" lIns="91440" tIns="45720" rIns="91440" bIns="45720" rtlCol="0">
            <a:normAutofit fontScale="85000" lnSpcReduction="10000"/>
          </a:bodyPr>
          <a:lstStyle>
            <a:lvl1pPr marL="228600" indent="-228600">
              <a:lnSpc>
                <a:spcPct val="90000"/>
              </a:lnSpc>
              <a:spcBef>
                <a:spcPts val="1000"/>
              </a:spcBef>
              <a:buFont typeface="Arial" panose="020B0604020202020204" pitchFamily="34" charset="0"/>
              <a:buChar char="•"/>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s-ES" sz="2400" dirty="0"/>
              <a:t>Los bloqueos son mecanismos que aseguran que las transacciones accedan a los recursos de la base de datos de manera controlada, evitando conflictos y garantizando la integridad de los datos.</a:t>
            </a:r>
          </a:p>
        </p:txBody>
      </p:sp>
      <p:sp>
        <p:nvSpPr>
          <p:cNvPr id="13" name="Marcador de contenido 2">
            <a:extLst>
              <a:ext uri="{FF2B5EF4-FFF2-40B4-BE49-F238E27FC236}">
                <a16:creationId xmlns:a16="http://schemas.microsoft.com/office/drawing/2014/main" id="{B5CC3C28-21C0-FA0F-E196-5BED128E64FC}"/>
              </a:ext>
            </a:extLst>
          </p:cNvPr>
          <p:cNvSpPr txBox="1">
            <a:spLocks/>
          </p:cNvSpPr>
          <p:nvPr/>
        </p:nvSpPr>
        <p:spPr>
          <a:xfrm>
            <a:off x="314325" y="2367053"/>
            <a:ext cx="6264399" cy="2573472"/>
          </a:xfrm>
          <a:prstGeom prst="rect">
            <a:avLst/>
          </a:prstGeom>
        </p:spPr>
        <p:txBody>
          <a:bodyPr vert="horz" lIns="91440" tIns="45720" rIns="91440" bIns="45720" rtlCol="0">
            <a:normAutofit fontScale="55000" lnSpcReduction="20000"/>
          </a:bodyPr>
          <a:lstStyle>
            <a:defPPr>
              <a:defRPr lang="en-US"/>
            </a:defPPr>
            <a:lvl1pPr indent="0">
              <a:lnSpc>
                <a:spcPct val="90000"/>
              </a:lnSpc>
              <a:spcBef>
                <a:spcPts val="1000"/>
              </a:spcBef>
              <a:buFont typeface="Arial" panose="020B0604020202020204" pitchFamily="34" charset="0"/>
              <a:buNone/>
              <a:defRPr sz="2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es-ES" dirty="0"/>
          </a:p>
          <a:p>
            <a:r>
              <a:rPr lang="es-ES" dirty="0"/>
              <a:t>Tipos de bloqueo:</a:t>
            </a:r>
          </a:p>
          <a:p>
            <a:pPr lvl="1"/>
            <a:r>
              <a:rPr lang="es-ES" dirty="0"/>
              <a:t>Compartidos (S)</a:t>
            </a:r>
          </a:p>
          <a:p>
            <a:pPr lvl="1"/>
            <a:r>
              <a:rPr lang="es-ES" dirty="0"/>
              <a:t>Exclusivos (X)</a:t>
            </a:r>
          </a:p>
          <a:p>
            <a:pPr lvl="1"/>
            <a:r>
              <a:rPr lang="es-ES" dirty="0"/>
              <a:t>Actualización (U)</a:t>
            </a:r>
          </a:p>
          <a:p>
            <a:r>
              <a:rPr lang="es-ES" dirty="0"/>
              <a:t>Bloqueos de Intención:</a:t>
            </a:r>
          </a:p>
          <a:p>
            <a:pPr lvl="1"/>
            <a:r>
              <a:rPr lang="es-ES" dirty="0"/>
              <a:t>Antes de obtener el bloqueo de un recurso existe una intención de bloqueo.</a:t>
            </a:r>
          </a:p>
          <a:p>
            <a:pPr lvl="1"/>
            <a:r>
              <a:rPr lang="es-ES" dirty="0"/>
              <a:t>Tipos: IS, IX, IU y SIX</a:t>
            </a:r>
          </a:p>
          <a:p>
            <a:r>
              <a:rPr lang="es-ES" dirty="0"/>
              <a:t>Escalabilidad:</a:t>
            </a:r>
          </a:p>
          <a:p>
            <a:pPr lvl="1"/>
            <a:r>
              <a:rPr lang="es-ES" dirty="0"/>
              <a:t>Los bloqueos pueden ser a nivel de fila, página o tabla.</a:t>
            </a:r>
          </a:p>
          <a:p>
            <a:pPr lvl="1"/>
            <a:r>
              <a:rPr lang="es-ES" dirty="0"/>
              <a:t>Los bloqueos pueden escalar. </a:t>
            </a:r>
          </a:p>
        </p:txBody>
      </p:sp>
      <p:pic>
        <p:nvPicPr>
          <p:cNvPr id="14" name="Picture 2" descr="Compatibilidad Bloqueos SQL Server">
            <a:extLst>
              <a:ext uri="{FF2B5EF4-FFF2-40B4-BE49-F238E27FC236}">
                <a16:creationId xmlns:a16="http://schemas.microsoft.com/office/drawing/2014/main" id="{1381F663-C261-5870-7759-504FA892B2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9737" y="2508024"/>
            <a:ext cx="4933950" cy="22669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6" name="Diagrama 15">
            <a:extLst>
              <a:ext uri="{FF2B5EF4-FFF2-40B4-BE49-F238E27FC236}">
                <a16:creationId xmlns:a16="http://schemas.microsoft.com/office/drawing/2014/main" id="{6DA77975-DEED-3B2E-188B-AE1E44F2E74E}"/>
              </a:ext>
            </a:extLst>
          </p:cNvPr>
          <p:cNvGraphicFramePr/>
          <p:nvPr/>
        </p:nvGraphicFramePr>
        <p:xfrm>
          <a:off x="923801" y="5081496"/>
          <a:ext cx="9934699" cy="14463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345767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BEB74-78AB-0647-8A23-6123BFC1AC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7C630D-B010-5B2B-0E18-C596123FAF90}"/>
              </a:ext>
            </a:extLst>
          </p:cNvPr>
          <p:cNvSpPr>
            <a:spLocks noGrp="1"/>
          </p:cNvSpPr>
          <p:nvPr>
            <p:ph type="title"/>
          </p:nvPr>
        </p:nvSpPr>
        <p:spPr/>
        <p:txBody>
          <a:bodyPr/>
          <a:lstStyle/>
          <a:p>
            <a:r>
              <a:rPr lang="en-US" dirty="0"/>
              <a:t>Deadlocks</a:t>
            </a:r>
          </a:p>
        </p:txBody>
      </p:sp>
      <p:sp>
        <p:nvSpPr>
          <p:cNvPr id="4" name="Marcador de texto 2">
            <a:extLst>
              <a:ext uri="{FF2B5EF4-FFF2-40B4-BE49-F238E27FC236}">
                <a16:creationId xmlns:a16="http://schemas.microsoft.com/office/drawing/2014/main" id="{EBACD417-FF07-C78A-32B7-870894129939}"/>
              </a:ext>
            </a:extLst>
          </p:cNvPr>
          <p:cNvSpPr txBox="1">
            <a:spLocks/>
          </p:cNvSpPr>
          <p:nvPr/>
        </p:nvSpPr>
        <p:spPr>
          <a:xfrm>
            <a:off x="314325" y="1353112"/>
            <a:ext cx="11563350" cy="787855"/>
          </a:xfrm>
          <a:prstGeom prst="rect">
            <a:avLst/>
          </a:prstGeom>
        </p:spPr>
        <p:txBody>
          <a:bodyPr vert="horz" lIns="91440" tIns="45720" rIns="91440" bIns="45720" rtlCol="0">
            <a:normAutofit fontScale="85000" lnSpcReduction="10000"/>
          </a:bodyPr>
          <a:lstStyle>
            <a:lvl1pPr marL="228600" indent="-228600">
              <a:lnSpc>
                <a:spcPct val="90000"/>
              </a:lnSpc>
              <a:spcBef>
                <a:spcPts val="1000"/>
              </a:spcBef>
              <a:buFont typeface="Arial" panose="020B0604020202020204" pitchFamily="34" charset="0"/>
              <a:buChar char="•"/>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s-ES" sz="2400" dirty="0"/>
              <a:t>Un </a:t>
            </a:r>
            <a:r>
              <a:rPr lang="es-ES" sz="2400" dirty="0" err="1"/>
              <a:t>deadlock</a:t>
            </a:r>
            <a:r>
              <a:rPr lang="es-ES" sz="2400" dirty="0"/>
              <a:t> ocurre cuando dos o más transacciones bloquean recursos mutuamente, y cada una espera que la otra libere un recurso necesario para continuar, generando un bloqueo circular.</a:t>
            </a:r>
          </a:p>
        </p:txBody>
      </p:sp>
      <p:graphicFrame>
        <p:nvGraphicFramePr>
          <p:cNvPr id="3" name="Tabla 2">
            <a:extLst>
              <a:ext uri="{FF2B5EF4-FFF2-40B4-BE49-F238E27FC236}">
                <a16:creationId xmlns:a16="http://schemas.microsoft.com/office/drawing/2014/main" id="{44DA431B-15AE-FB49-7568-5C2E0B5F9370}"/>
              </a:ext>
            </a:extLst>
          </p:cNvPr>
          <p:cNvGraphicFramePr>
            <a:graphicFrameLocks noGrp="1"/>
          </p:cNvGraphicFramePr>
          <p:nvPr/>
        </p:nvGraphicFramePr>
        <p:xfrm>
          <a:off x="2032000" y="2140967"/>
          <a:ext cx="8128000" cy="29667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181623002"/>
                    </a:ext>
                  </a:extLst>
                </a:gridCol>
                <a:gridCol w="4064000">
                  <a:extLst>
                    <a:ext uri="{9D8B030D-6E8A-4147-A177-3AD203B41FA5}">
                      <a16:colId xmlns:a16="http://schemas.microsoft.com/office/drawing/2014/main" val="66416696"/>
                    </a:ext>
                  </a:extLst>
                </a:gridCol>
              </a:tblGrid>
              <a:tr h="370840">
                <a:tc>
                  <a:txBody>
                    <a:bodyPr/>
                    <a:lstStyle/>
                    <a:p>
                      <a:pPr algn="ctr"/>
                      <a:r>
                        <a:rPr lang="es-ES" dirty="0"/>
                        <a:t>USUARIO 1</a:t>
                      </a:r>
                    </a:p>
                  </a:txBody>
                  <a:tcPr/>
                </a:tc>
                <a:tc>
                  <a:txBody>
                    <a:bodyPr/>
                    <a:lstStyle/>
                    <a:p>
                      <a:pPr algn="ctr"/>
                      <a:r>
                        <a:rPr lang="es-ES" dirty="0"/>
                        <a:t>USUARIO 2</a:t>
                      </a:r>
                    </a:p>
                  </a:txBody>
                  <a:tcPr/>
                </a:tc>
                <a:extLst>
                  <a:ext uri="{0D108BD9-81ED-4DB2-BD59-A6C34878D82A}">
                    <a16:rowId xmlns:a16="http://schemas.microsoft.com/office/drawing/2014/main" val="3601045890"/>
                  </a:ext>
                </a:extLst>
              </a:tr>
              <a:tr h="370840">
                <a:tc>
                  <a:txBody>
                    <a:bodyPr/>
                    <a:lstStyle/>
                    <a:p>
                      <a:r>
                        <a:rPr lang="es-ES" dirty="0"/>
                        <a:t>Inicia transacción</a:t>
                      </a:r>
                    </a:p>
                  </a:txBody>
                  <a:tcPr/>
                </a:tc>
                <a:tc>
                  <a:txBody>
                    <a:bodyPr/>
                    <a:lstStyle/>
                    <a:p>
                      <a:endParaRPr lang="es-ES" dirty="0"/>
                    </a:p>
                  </a:txBody>
                  <a:tcPr/>
                </a:tc>
                <a:extLst>
                  <a:ext uri="{0D108BD9-81ED-4DB2-BD59-A6C34878D82A}">
                    <a16:rowId xmlns:a16="http://schemas.microsoft.com/office/drawing/2014/main" val="1422084739"/>
                  </a:ext>
                </a:extLst>
              </a:tr>
              <a:tr h="370840">
                <a:tc>
                  <a:txBody>
                    <a:bodyPr/>
                    <a:lstStyle/>
                    <a:p>
                      <a:r>
                        <a:rPr lang="es-ES" dirty="0"/>
                        <a:t>Lee tabla A</a:t>
                      </a:r>
                    </a:p>
                  </a:txBody>
                  <a:tcPr/>
                </a:tc>
                <a:tc>
                  <a:txBody>
                    <a:bodyPr/>
                    <a:lstStyle/>
                    <a:p>
                      <a:r>
                        <a:rPr lang="es-ES" dirty="0"/>
                        <a:t>Inicia Transacción</a:t>
                      </a:r>
                    </a:p>
                  </a:txBody>
                  <a:tcPr/>
                </a:tc>
                <a:extLst>
                  <a:ext uri="{0D108BD9-81ED-4DB2-BD59-A6C34878D82A}">
                    <a16:rowId xmlns:a16="http://schemas.microsoft.com/office/drawing/2014/main" val="779750090"/>
                  </a:ext>
                </a:extLst>
              </a:tr>
              <a:tr h="370840">
                <a:tc>
                  <a:txBody>
                    <a:bodyPr/>
                    <a:lstStyle/>
                    <a:p>
                      <a:endParaRPr lang="es-ES"/>
                    </a:p>
                  </a:txBody>
                  <a:tcPr/>
                </a:tc>
                <a:tc>
                  <a:txBody>
                    <a:bodyPr/>
                    <a:lstStyle/>
                    <a:p>
                      <a:r>
                        <a:rPr lang="es-ES" dirty="0"/>
                        <a:t>Lee tabla B</a:t>
                      </a:r>
                    </a:p>
                  </a:txBody>
                  <a:tcPr/>
                </a:tc>
                <a:extLst>
                  <a:ext uri="{0D108BD9-81ED-4DB2-BD59-A6C34878D82A}">
                    <a16:rowId xmlns:a16="http://schemas.microsoft.com/office/drawing/2014/main" val="3955256733"/>
                  </a:ext>
                </a:extLst>
              </a:tr>
              <a:tr h="370840">
                <a:tc>
                  <a:txBody>
                    <a:bodyPr/>
                    <a:lstStyle/>
                    <a:p>
                      <a:r>
                        <a:rPr lang="es-ES" dirty="0"/>
                        <a:t>Intenta escribir en tabla B (bloqueo)</a:t>
                      </a:r>
                    </a:p>
                  </a:txBody>
                  <a:tcPr/>
                </a:tc>
                <a:tc>
                  <a:txBody>
                    <a:bodyPr/>
                    <a:lstStyle/>
                    <a:p>
                      <a:endParaRPr lang="es-ES" dirty="0"/>
                    </a:p>
                  </a:txBody>
                  <a:tcPr/>
                </a:tc>
                <a:extLst>
                  <a:ext uri="{0D108BD9-81ED-4DB2-BD59-A6C34878D82A}">
                    <a16:rowId xmlns:a16="http://schemas.microsoft.com/office/drawing/2014/main" val="1955012951"/>
                  </a:ext>
                </a:extLst>
              </a:tr>
              <a:tr h="370840">
                <a:tc>
                  <a:txBody>
                    <a:bodyPr/>
                    <a:lstStyle/>
                    <a:p>
                      <a:endParaRPr lang="es-ES"/>
                    </a:p>
                  </a:txBody>
                  <a:tcPr/>
                </a:tc>
                <a:tc>
                  <a:txBody>
                    <a:bodyPr/>
                    <a:lstStyle/>
                    <a:p>
                      <a:r>
                        <a:rPr lang="es-ES" dirty="0"/>
                        <a:t>Intenta escribir en tabla A (bloqueo)</a:t>
                      </a:r>
                    </a:p>
                  </a:txBody>
                  <a:tcPr/>
                </a:tc>
                <a:extLst>
                  <a:ext uri="{0D108BD9-81ED-4DB2-BD59-A6C34878D82A}">
                    <a16:rowId xmlns:a16="http://schemas.microsoft.com/office/drawing/2014/main" val="2302203691"/>
                  </a:ext>
                </a:extLst>
              </a:tr>
              <a:tr h="370840">
                <a:tc gridSpan="2">
                  <a:txBody>
                    <a:bodyPr/>
                    <a:lstStyle/>
                    <a:p>
                      <a:pPr algn="ctr"/>
                      <a:r>
                        <a:rPr lang="es-ES" dirty="0"/>
                        <a:t>DEADLOCK</a:t>
                      </a:r>
                    </a:p>
                  </a:txBody>
                  <a:tcPr/>
                </a:tc>
                <a:tc hMerge="1">
                  <a:txBody>
                    <a:bodyPr/>
                    <a:lstStyle/>
                    <a:p>
                      <a:endParaRPr lang="es-ES" dirty="0"/>
                    </a:p>
                  </a:txBody>
                  <a:tcPr/>
                </a:tc>
                <a:extLst>
                  <a:ext uri="{0D108BD9-81ED-4DB2-BD59-A6C34878D82A}">
                    <a16:rowId xmlns:a16="http://schemas.microsoft.com/office/drawing/2014/main" val="748303044"/>
                  </a:ext>
                </a:extLst>
              </a:tr>
              <a:tr h="370840">
                <a:tc>
                  <a:txBody>
                    <a:bodyPr/>
                    <a:lstStyle/>
                    <a:p>
                      <a:r>
                        <a:rPr lang="es-ES" dirty="0"/>
                        <a:t>Victima 😭</a:t>
                      </a:r>
                    </a:p>
                  </a:txBody>
                  <a:tcPr/>
                </a:tc>
                <a:tc>
                  <a:txBody>
                    <a:bodyPr/>
                    <a:lstStyle/>
                    <a:p>
                      <a:r>
                        <a:rPr lang="es-ES" dirty="0"/>
                        <a:t>Finaliza 🕺</a:t>
                      </a:r>
                    </a:p>
                  </a:txBody>
                  <a:tcPr/>
                </a:tc>
                <a:extLst>
                  <a:ext uri="{0D108BD9-81ED-4DB2-BD59-A6C34878D82A}">
                    <a16:rowId xmlns:a16="http://schemas.microsoft.com/office/drawing/2014/main" val="597456108"/>
                  </a:ext>
                </a:extLst>
              </a:tr>
            </a:tbl>
          </a:graphicData>
        </a:graphic>
      </p:graphicFrame>
    </p:spTree>
    <p:extLst>
      <p:ext uri="{BB962C8B-B14F-4D97-AF65-F5344CB8AC3E}">
        <p14:creationId xmlns:p14="http://schemas.microsoft.com/office/powerpoint/2010/main" val="38705660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2E252F-C851-9745-6510-8C5A28E51E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8C3BEE-89FC-2357-73D3-BC24A41C8601}"/>
              </a:ext>
            </a:extLst>
          </p:cNvPr>
          <p:cNvSpPr>
            <a:spLocks noGrp="1"/>
          </p:cNvSpPr>
          <p:nvPr>
            <p:ph type="title"/>
          </p:nvPr>
        </p:nvSpPr>
        <p:spPr/>
        <p:txBody>
          <a:bodyPr/>
          <a:lstStyle/>
          <a:p>
            <a:r>
              <a:rPr lang="en-US" dirty="0"/>
              <a:t>Read Committed Snapshot (RCSI)</a:t>
            </a:r>
          </a:p>
        </p:txBody>
      </p:sp>
      <p:sp>
        <p:nvSpPr>
          <p:cNvPr id="4" name="Marcador de texto 2">
            <a:extLst>
              <a:ext uri="{FF2B5EF4-FFF2-40B4-BE49-F238E27FC236}">
                <a16:creationId xmlns:a16="http://schemas.microsoft.com/office/drawing/2014/main" id="{C2A56BD5-66FE-0CC2-A0D6-E804694943AB}"/>
              </a:ext>
            </a:extLst>
          </p:cNvPr>
          <p:cNvSpPr txBox="1">
            <a:spLocks/>
          </p:cNvSpPr>
          <p:nvPr/>
        </p:nvSpPr>
        <p:spPr>
          <a:xfrm>
            <a:off x="314325" y="1353112"/>
            <a:ext cx="11563350" cy="787855"/>
          </a:xfrm>
          <a:prstGeom prst="rect">
            <a:avLst/>
          </a:prstGeom>
        </p:spPr>
        <p:txBody>
          <a:bodyPr vert="horz" lIns="91440" tIns="45720" rIns="91440" bIns="45720" rtlCol="0">
            <a:normAutofit fontScale="92500"/>
          </a:bodyPr>
          <a:lstStyle>
            <a:lvl1pPr marL="228600" indent="-228600">
              <a:lnSpc>
                <a:spcPct val="90000"/>
              </a:lnSpc>
              <a:spcBef>
                <a:spcPts val="1000"/>
              </a:spcBef>
              <a:buFont typeface="Arial" panose="020B0604020202020204" pitchFamily="34" charset="0"/>
              <a:buChar char="•"/>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s-ES" sz="2400" dirty="0"/>
              <a:t>El </a:t>
            </a:r>
            <a:r>
              <a:rPr lang="es-ES" sz="2400" dirty="0" err="1"/>
              <a:t>Read</a:t>
            </a:r>
            <a:r>
              <a:rPr lang="es-ES" sz="2400" dirty="0"/>
              <a:t> </a:t>
            </a:r>
            <a:r>
              <a:rPr lang="es-ES" sz="2400" dirty="0" err="1"/>
              <a:t>Committed</a:t>
            </a:r>
            <a:r>
              <a:rPr lang="es-ES" sz="2400" dirty="0"/>
              <a:t> Snapshot </a:t>
            </a:r>
            <a:r>
              <a:rPr lang="es-ES" sz="2400" dirty="0" err="1"/>
              <a:t>Isolation</a:t>
            </a:r>
            <a:r>
              <a:rPr lang="es-ES" sz="2400" dirty="0"/>
              <a:t> (RCSI) es un nivel de aislamiento en SQL Server que permite leer una versión consistente de los datos sin bloquear las filas mientras son leídas.</a:t>
            </a:r>
          </a:p>
        </p:txBody>
      </p:sp>
      <p:sp>
        <p:nvSpPr>
          <p:cNvPr id="3" name="Marcador de texto 2">
            <a:extLst>
              <a:ext uri="{FF2B5EF4-FFF2-40B4-BE49-F238E27FC236}">
                <a16:creationId xmlns:a16="http://schemas.microsoft.com/office/drawing/2014/main" id="{974F67E6-37AC-1291-39BD-2AA34D3299E3}"/>
              </a:ext>
            </a:extLst>
          </p:cNvPr>
          <p:cNvSpPr txBox="1">
            <a:spLocks/>
          </p:cNvSpPr>
          <p:nvPr/>
        </p:nvSpPr>
        <p:spPr>
          <a:xfrm>
            <a:off x="314325" y="2552700"/>
            <a:ext cx="11563350" cy="1419225"/>
          </a:xfrm>
          <a:prstGeom prst="rect">
            <a:avLst/>
          </a:prstGeom>
        </p:spPr>
        <p:txBody>
          <a:bodyPr vert="horz" lIns="91440" tIns="45720" rIns="91440" bIns="45720" rtlCol="0">
            <a:normAutofit fontScale="62500" lnSpcReduction="20000"/>
          </a:bodyPr>
          <a:lstStyle>
            <a:defPPr>
              <a:defRPr lang="en-US"/>
            </a:defPPr>
            <a:lvl1pPr indent="0">
              <a:lnSpc>
                <a:spcPct val="90000"/>
              </a:lnSpc>
              <a:spcBef>
                <a:spcPts val="1000"/>
              </a:spcBef>
              <a:buFont typeface="Arial" panose="020B0604020202020204" pitchFamily="34" charset="0"/>
              <a:buNone/>
              <a:defRPr sz="3000" b="1"/>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ES" sz="4500" dirty="0"/>
              <a:t>¿Cómo funciona?</a:t>
            </a:r>
          </a:p>
          <a:p>
            <a:pPr marL="457200" indent="-457200">
              <a:buFont typeface="Arial" panose="020B0604020202020204" pitchFamily="34" charset="0"/>
              <a:buChar char="•"/>
            </a:pPr>
            <a:r>
              <a:rPr lang="es-ES" sz="3200" b="0" dirty="0"/>
              <a:t>Versionado de filas en </a:t>
            </a:r>
            <a:r>
              <a:rPr lang="es-ES" sz="3200" b="0" dirty="0" err="1"/>
              <a:t>TempDB</a:t>
            </a:r>
            <a:r>
              <a:rPr lang="es-ES" sz="3200" b="0" dirty="0"/>
              <a:t> para ofrecer a las transacciones una versión consistente de los datos.</a:t>
            </a:r>
          </a:p>
          <a:p>
            <a:pPr marL="457200" indent="-457200">
              <a:buFont typeface="Arial" panose="020B0604020202020204" pitchFamily="34" charset="0"/>
              <a:buChar char="•"/>
            </a:pPr>
            <a:r>
              <a:rPr lang="es-ES" sz="3200" b="0" dirty="0"/>
              <a:t>Cuando una transacción realiza una lectura, SQL Server le presenta la última versión confirmada de las filas, evitando que se bloqueen las lecturas por operaciones de escritura.</a:t>
            </a:r>
          </a:p>
        </p:txBody>
      </p:sp>
      <p:sp>
        <p:nvSpPr>
          <p:cNvPr id="5" name="Marcador de texto 2">
            <a:extLst>
              <a:ext uri="{FF2B5EF4-FFF2-40B4-BE49-F238E27FC236}">
                <a16:creationId xmlns:a16="http://schemas.microsoft.com/office/drawing/2014/main" id="{6AD71AB3-ADCC-C9FF-1304-6D753913DC90}"/>
              </a:ext>
            </a:extLst>
          </p:cNvPr>
          <p:cNvSpPr txBox="1">
            <a:spLocks/>
          </p:cNvSpPr>
          <p:nvPr/>
        </p:nvSpPr>
        <p:spPr>
          <a:xfrm>
            <a:off x="314325" y="4058212"/>
            <a:ext cx="11563350" cy="1941976"/>
          </a:xfrm>
          <a:prstGeom prst="rect">
            <a:avLst/>
          </a:prstGeom>
        </p:spPr>
        <p:txBody>
          <a:bodyPr vert="horz" lIns="91440" tIns="45720" rIns="91440" bIns="45720" rtlCol="0">
            <a:normAutofit fontScale="85000" lnSpcReduction="20000"/>
          </a:bodyPr>
          <a:lstStyle>
            <a:lvl1pPr marL="228600" indent="-228600">
              <a:lnSpc>
                <a:spcPct val="90000"/>
              </a:lnSpc>
              <a:spcBef>
                <a:spcPts val="1000"/>
              </a:spcBef>
              <a:buFont typeface="Arial" panose="020B0604020202020204" pitchFamily="34" charset="0"/>
              <a:buChar char="•"/>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s-ES" sz="3300" b="1" dirty="0"/>
              <a:t>Ventajas</a:t>
            </a:r>
            <a:endParaRPr lang="es-ES" sz="3000" b="1" dirty="0"/>
          </a:p>
          <a:p>
            <a:r>
              <a:rPr lang="es-ES" sz="2400" b="1" dirty="0"/>
              <a:t>Menos bloqueos: </a:t>
            </a:r>
            <a:r>
              <a:rPr lang="es-ES" sz="2400" dirty="0"/>
              <a:t>Las lecturas no bloquean escrituras y las escrituras no bloquean lecturas.</a:t>
            </a:r>
          </a:p>
          <a:p>
            <a:r>
              <a:rPr lang="es-ES" sz="2400" b="1" dirty="0"/>
              <a:t>Mayor concurrencia:</a:t>
            </a:r>
            <a:r>
              <a:rPr lang="es-ES" sz="2400" dirty="0"/>
              <a:t> Ideal para aplicaciones de lectura intensiva donde las lecturas simultáneas podrían causar problemas de bloqueo.</a:t>
            </a:r>
          </a:p>
          <a:p>
            <a:r>
              <a:rPr lang="es-ES" sz="2400" b="1" dirty="0"/>
              <a:t>Consistencia de Lectura:</a:t>
            </a:r>
            <a:r>
              <a:rPr lang="es-ES" sz="2400" dirty="0"/>
              <a:t> Las consultas siempre ven un conjunto de datos consistente sin tener que esperar a que las transacciones de escritura se completen.</a:t>
            </a:r>
          </a:p>
        </p:txBody>
      </p:sp>
    </p:spTree>
    <p:extLst>
      <p:ext uri="{BB962C8B-B14F-4D97-AF65-F5344CB8AC3E}">
        <p14:creationId xmlns:p14="http://schemas.microsoft.com/office/powerpoint/2010/main" val="20170771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28B410-6EB7-67DE-CDEB-A77096792798}"/>
              </a:ext>
            </a:extLst>
          </p:cNvPr>
          <p:cNvSpPr>
            <a:spLocks noGrp="1"/>
          </p:cNvSpPr>
          <p:nvPr>
            <p:ph type="title"/>
          </p:nvPr>
        </p:nvSpPr>
        <p:spPr/>
        <p:txBody>
          <a:bodyPr>
            <a:normAutofit fontScale="90000"/>
          </a:bodyPr>
          <a:lstStyle/>
          <a:p>
            <a:r>
              <a:rPr lang="es-ES" dirty="0"/>
              <a:t>El enfoque de Azure SQL Database en los bloqueos optimizados</a:t>
            </a:r>
          </a:p>
        </p:txBody>
      </p:sp>
      <p:sp>
        <p:nvSpPr>
          <p:cNvPr id="3" name="Marcador de texto 2">
            <a:extLst>
              <a:ext uri="{FF2B5EF4-FFF2-40B4-BE49-F238E27FC236}">
                <a16:creationId xmlns:a16="http://schemas.microsoft.com/office/drawing/2014/main" id="{1A668D1F-D3D6-A0C9-DF39-8252D5C7E9AA}"/>
              </a:ext>
            </a:extLst>
          </p:cNvPr>
          <p:cNvSpPr txBox="1">
            <a:spLocks/>
          </p:cNvSpPr>
          <p:nvPr/>
        </p:nvSpPr>
        <p:spPr>
          <a:xfrm>
            <a:off x="314325" y="1562662"/>
            <a:ext cx="11563350" cy="787855"/>
          </a:xfrm>
          <a:prstGeom prst="rect">
            <a:avLst/>
          </a:prstGeom>
        </p:spPr>
        <p:txBody>
          <a:bodyPr vert="horz" lIns="91440" tIns="45720" rIns="91440" bIns="45720" rtlCol="0">
            <a:normAutofit fontScale="85000" lnSpcReduction="20000"/>
          </a:bodyPr>
          <a:lstStyle>
            <a:lvl1pPr marL="228600" indent="-228600">
              <a:lnSpc>
                <a:spcPct val="90000"/>
              </a:lnSpc>
              <a:spcBef>
                <a:spcPts val="1000"/>
              </a:spcBef>
              <a:buFont typeface="Arial" panose="020B0604020202020204" pitchFamily="34" charset="0"/>
              <a:buChar char="•"/>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s-ES" sz="2400" dirty="0"/>
              <a:t>El bloqueo optimizado ayuda a reducir la memoria de bloqueo, ya que se mantienen muy pocos bloqueos incluso para transacciones grandes. Además, el bloqueo optimizado también evita escalaciones de bloqueo. Esto permite un acceso más simultáneo a la tabla.</a:t>
            </a:r>
          </a:p>
        </p:txBody>
      </p:sp>
      <p:sp>
        <p:nvSpPr>
          <p:cNvPr id="4" name="Marcador de texto 2">
            <a:extLst>
              <a:ext uri="{FF2B5EF4-FFF2-40B4-BE49-F238E27FC236}">
                <a16:creationId xmlns:a16="http://schemas.microsoft.com/office/drawing/2014/main" id="{25DB6814-6BBD-C3FA-535A-CC961BA65CAE}"/>
              </a:ext>
            </a:extLst>
          </p:cNvPr>
          <p:cNvSpPr txBox="1">
            <a:spLocks/>
          </p:cNvSpPr>
          <p:nvPr/>
        </p:nvSpPr>
        <p:spPr>
          <a:xfrm>
            <a:off x="314325" y="2350518"/>
            <a:ext cx="11563350" cy="2011932"/>
          </a:xfrm>
          <a:prstGeom prst="rect">
            <a:avLst/>
          </a:prstGeom>
        </p:spPr>
        <p:txBody>
          <a:bodyPr vert="horz" lIns="91440" tIns="45720" rIns="91440" bIns="45720" rtlCol="0">
            <a:normAutofit fontScale="55000" lnSpcReduction="20000"/>
          </a:bodyPr>
          <a:lstStyle>
            <a:defPPr>
              <a:defRPr lang="en-US"/>
            </a:defPPr>
            <a:lvl1pPr indent="0">
              <a:lnSpc>
                <a:spcPct val="90000"/>
              </a:lnSpc>
              <a:spcBef>
                <a:spcPts val="1000"/>
              </a:spcBef>
              <a:buFont typeface="Arial" panose="020B0604020202020204" pitchFamily="34" charset="0"/>
              <a:buNone/>
              <a:defRPr sz="3000" b="1"/>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ES" sz="4500" dirty="0">
                <a:latin typeface="+mj-lt"/>
              </a:rPr>
              <a:t>¿Cómo funciona?</a:t>
            </a:r>
          </a:p>
          <a:p>
            <a:pPr marL="457200" indent="-457200">
              <a:buFont typeface="Arial" panose="020B0604020202020204" pitchFamily="34" charset="0"/>
              <a:buChar char="•"/>
            </a:pPr>
            <a:r>
              <a:rPr lang="es-ES" sz="3200" b="0" dirty="0"/>
              <a:t>El bloqueo optimizado se compone de dos componentes principales: bloqueo de identificador de transacción (TID) y bloqueo después de la calificación (LAQ).</a:t>
            </a:r>
          </a:p>
          <a:p>
            <a:pPr marL="457200" indent="-457200">
              <a:buFont typeface="Arial" panose="020B0604020202020204" pitchFamily="34" charset="0"/>
              <a:buChar char="•"/>
            </a:pPr>
            <a:r>
              <a:rPr lang="es-ES" sz="3200" b="0" dirty="0"/>
              <a:t>Cada fila se etiqueta con el último TID que lo modificó. En lugar de tener potencialmente muchos bloqueos de identificador de clave o fila, se usa un único bloqueo en el TID.</a:t>
            </a:r>
          </a:p>
          <a:p>
            <a:pPr marL="457200" indent="-457200">
              <a:buFont typeface="Arial" panose="020B0604020202020204" pitchFamily="34" charset="0"/>
              <a:buChar char="•"/>
            </a:pPr>
            <a:r>
              <a:rPr lang="es-ES" sz="3200" b="0" dirty="0"/>
              <a:t>LAQ es una optimización que evalúa predicados de consultas mediante la última versión confirmada de la fila sin adquirir un bloqueo, lo que mejora la simultaneidad</a:t>
            </a:r>
          </a:p>
          <a:p>
            <a:pPr marL="457200" indent="-457200">
              <a:buFont typeface="Arial" panose="020B0604020202020204" pitchFamily="34" charset="0"/>
              <a:buChar char="•"/>
            </a:pPr>
            <a:endParaRPr lang="es-ES" sz="3200" b="0" dirty="0"/>
          </a:p>
        </p:txBody>
      </p:sp>
      <p:sp>
        <p:nvSpPr>
          <p:cNvPr id="5" name="Marcador de texto 2">
            <a:extLst>
              <a:ext uri="{FF2B5EF4-FFF2-40B4-BE49-F238E27FC236}">
                <a16:creationId xmlns:a16="http://schemas.microsoft.com/office/drawing/2014/main" id="{7B34D5B2-B8D3-059A-EB0B-3A287D44F5A7}"/>
              </a:ext>
            </a:extLst>
          </p:cNvPr>
          <p:cNvSpPr txBox="1">
            <a:spLocks/>
          </p:cNvSpPr>
          <p:nvPr/>
        </p:nvSpPr>
        <p:spPr>
          <a:xfrm>
            <a:off x="314325" y="4429687"/>
            <a:ext cx="11563350" cy="1941976"/>
          </a:xfrm>
          <a:prstGeom prst="rect">
            <a:avLst/>
          </a:prstGeom>
        </p:spPr>
        <p:txBody>
          <a:bodyPr vert="horz" lIns="91440" tIns="45720" rIns="91440" bIns="45720" rtlCol="0">
            <a:normAutofit fontScale="70000" lnSpcReduction="20000"/>
          </a:bodyPr>
          <a:lstStyle>
            <a:lvl1pPr marL="228600" indent="-228600">
              <a:lnSpc>
                <a:spcPct val="90000"/>
              </a:lnSpc>
              <a:spcBef>
                <a:spcPts val="1000"/>
              </a:spcBef>
              <a:buFont typeface="Arial" panose="020B0604020202020204" pitchFamily="34" charset="0"/>
              <a:buChar char="•"/>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s-ES" sz="3300" b="1" dirty="0">
                <a:latin typeface="+mj-lt"/>
              </a:rPr>
              <a:t>Ventajas</a:t>
            </a:r>
            <a:endParaRPr lang="es-ES" sz="3000" b="1" dirty="0">
              <a:latin typeface="+mj-lt"/>
            </a:endParaRPr>
          </a:p>
          <a:p>
            <a:r>
              <a:rPr lang="es-ES" sz="2400" dirty="0"/>
              <a:t>Sin bloqueo optimizado, la actualización de mil filas en una tabla podría requerir mil bloqueos de fila exclusivos (X) mantenidos hasta el final de la transacción.</a:t>
            </a:r>
          </a:p>
          <a:p>
            <a:r>
              <a:rPr lang="es-ES" sz="2400" dirty="0"/>
              <a:t>Con el bloqueo optimizado, la actualización de mil filas en una tabla podría requerir mil de bloqueos de fila X, pero cada bloqueo se libera en cuanto se actualiza cada fila y solo se mantiene un bloqueo de TID hasta el final de la transacción. Dado que los bloqueos se liberan rápidamente, se reduce el uso de memoria de bloqueo y es mucho menos probable que se produzca la extensión de bloqueo, lo que mejora la simultaneidad de la carga de trabajo</a:t>
            </a:r>
            <a:r>
              <a:rPr lang="es-ES" sz="2400" b="1" dirty="0"/>
              <a:t>.</a:t>
            </a:r>
            <a:endParaRPr lang="es-ES" sz="2400" dirty="0"/>
          </a:p>
        </p:txBody>
      </p:sp>
    </p:spTree>
    <p:extLst>
      <p:ext uri="{BB962C8B-B14F-4D97-AF65-F5344CB8AC3E}">
        <p14:creationId xmlns:p14="http://schemas.microsoft.com/office/powerpoint/2010/main" val="15071107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D0A02-DECB-7B87-A944-DC489401B3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937967-2CEA-9CCC-6AEB-5098C0B7EFF8}"/>
              </a:ext>
            </a:extLst>
          </p:cNvPr>
          <p:cNvSpPr>
            <a:spLocks noGrp="1"/>
          </p:cNvSpPr>
          <p:nvPr>
            <p:ph type="title"/>
          </p:nvPr>
        </p:nvSpPr>
        <p:spPr/>
        <p:txBody>
          <a:bodyPr>
            <a:normAutofit fontScale="90000"/>
          </a:bodyPr>
          <a:lstStyle/>
          <a:p>
            <a:r>
              <a:rPr lang="en-US" dirty="0"/>
              <a:t>BLOQUEOS OPTIMIZADOS: </a:t>
            </a:r>
            <a:r>
              <a:rPr lang="en-US" dirty="0" err="1"/>
              <a:t>Requisitos</a:t>
            </a:r>
            <a:endParaRPr lang="en-US" dirty="0"/>
          </a:p>
        </p:txBody>
      </p:sp>
      <p:sp>
        <p:nvSpPr>
          <p:cNvPr id="4" name="Marcador de texto 2">
            <a:extLst>
              <a:ext uri="{FF2B5EF4-FFF2-40B4-BE49-F238E27FC236}">
                <a16:creationId xmlns:a16="http://schemas.microsoft.com/office/drawing/2014/main" id="{96B1C104-BC77-8ECC-FF70-2C9495B3065C}"/>
              </a:ext>
            </a:extLst>
          </p:cNvPr>
          <p:cNvSpPr txBox="1">
            <a:spLocks/>
          </p:cNvSpPr>
          <p:nvPr/>
        </p:nvSpPr>
        <p:spPr>
          <a:xfrm>
            <a:off x="314325" y="1353112"/>
            <a:ext cx="11563350" cy="787855"/>
          </a:xfrm>
          <a:prstGeom prst="rect">
            <a:avLst/>
          </a:prstGeom>
        </p:spPr>
        <p:txBody>
          <a:bodyPr vert="horz" lIns="91440" tIns="45720" rIns="91440" bIns="45720" rtlCol="0">
            <a:normAutofit fontScale="85000" lnSpcReduction="10000"/>
          </a:bodyPr>
          <a:lstStyle>
            <a:lvl1pPr marL="228600" indent="-228600">
              <a:lnSpc>
                <a:spcPct val="90000"/>
              </a:lnSpc>
              <a:spcBef>
                <a:spcPts val="1000"/>
              </a:spcBef>
              <a:buFont typeface="Arial" panose="020B0604020202020204" pitchFamily="34" charset="0"/>
              <a:buChar char="•"/>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s-ES" sz="2400" dirty="0"/>
              <a:t>Los Bloqueos </a:t>
            </a:r>
            <a:r>
              <a:rPr lang="es-ES" sz="2400" dirty="0" err="1"/>
              <a:t>Optimiados</a:t>
            </a:r>
            <a:r>
              <a:rPr lang="es-ES" sz="2400" dirty="0"/>
              <a:t> de Azure SQL </a:t>
            </a:r>
            <a:r>
              <a:rPr lang="es-ES" sz="2400" dirty="0" err="1"/>
              <a:t>Databases</a:t>
            </a:r>
            <a:r>
              <a:rPr lang="es-ES" sz="2400" dirty="0"/>
              <a:t> requieren de dos funcionalidades habilitadas para funcionar: </a:t>
            </a:r>
            <a:r>
              <a:rPr lang="es-ES" sz="2400" dirty="0" err="1"/>
              <a:t>Read</a:t>
            </a:r>
            <a:r>
              <a:rPr lang="es-ES" sz="2400" dirty="0"/>
              <a:t> </a:t>
            </a:r>
            <a:r>
              <a:rPr lang="es-ES" sz="2400" dirty="0" err="1"/>
              <a:t>Committed</a:t>
            </a:r>
            <a:r>
              <a:rPr lang="es-ES" sz="2400" dirty="0"/>
              <a:t> </a:t>
            </a:r>
            <a:r>
              <a:rPr lang="es-ES" sz="2400" dirty="0" err="1"/>
              <a:t>Snapshot</a:t>
            </a:r>
            <a:r>
              <a:rPr lang="es-ES" sz="2400" dirty="0"/>
              <a:t> </a:t>
            </a:r>
            <a:r>
              <a:rPr lang="es-ES" sz="2400" dirty="0" err="1"/>
              <a:t>Isolation</a:t>
            </a:r>
            <a:r>
              <a:rPr lang="es-ES" sz="2400" dirty="0"/>
              <a:t> (RCSI) y </a:t>
            </a:r>
            <a:r>
              <a:rPr lang="es-ES" sz="2400" dirty="0" err="1"/>
              <a:t>Acelerated</a:t>
            </a:r>
            <a:r>
              <a:rPr lang="es-ES" sz="2400" dirty="0"/>
              <a:t> Database </a:t>
            </a:r>
            <a:r>
              <a:rPr lang="es-ES" sz="2400" dirty="0" err="1"/>
              <a:t>Recovery</a:t>
            </a:r>
            <a:r>
              <a:rPr lang="es-ES" sz="2400" dirty="0"/>
              <a:t> (ADR).</a:t>
            </a:r>
          </a:p>
        </p:txBody>
      </p:sp>
      <p:sp>
        <p:nvSpPr>
          <p:cNvPr id="5" name="Marcador de texto 2">
            <a:extLst>
              <a:ext uri="{FF2B5EF4-FFF2-40B4-BE49-F238E27FC236}">
                <a16:creationId xmlns:a16="http://schemas.microsoft.com/office/drawing/2014/main" id="{2A0C183E-16D5-FC42-320D-62F216525E51}"/>
              </a:ext>
            </a:extLst>
          </p:cNvPr>
          <p:cNvSpPr txBox="1">
            <a:spLocks/>
          </p:cNvSpPr>
          <p:nvPr/>
        </p:nvSpPr>
        <p:spPr>
          <a:xfrm>
            <a:off x="314324" y="2268812"/>
            <a:ext cx="6930097" cy="4076986"/>
          </a:xfrm>
          <a:prstGeom prst="rect">
            <a:avLst/>
          </a:prstGeom>
        </p:spPr>
        <p:txBody>
          <a:bodyPr vert="horz" lIns="91440" tIns="45720" rIns="91440" bIns="45720" rtlCol="0">
            <a:normAutofit fontScale="85000" lnSpcReduction="20000"/>
          </a:bodyPr>
          <a:lstStyle>
            <a:lvl1pPr marL="228600" indent="-228600">
              <a:lnSpc>
                <a:spcPct val="90000"/>
              </a:lnSpc>
              <a:spcBef>
                <a:spcPts val="1000"/>
              </a:spcBef>
              <a:buFont typeface="Arial" panose="020B0604020202020204" pitchFamily="34" charset="0"/>
              <a:buChar char="•"/>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s-ES" sz="3300" b="1" dirty="0"/>
              <a:t>¿ Qué es ADR ?</a:t>
            </a:r>
            <a:endParaRPr lang="es-ES" sz="3000" b="1" dirty="0"/>
          </a:p>
          <a:p>
            <a:r>
              <a:rPr lang="es-ES" sz="2400" dirty="0"/>
              <a:t>ADR es una funcionalidad que cambia la forma en que SQL Server gestiona el log de transacciones y el proceso de recuperación. </a:t>
            </a:r>
          </a:p>
          <a:p>
            <a:r>
              <a:rPr lang="es-ES" sz="2400" dirty="0"/>
              <a:t>Con ADR, SQL Server utiliza una estructura de datos llamada </a:t>
            </a:r>
            <a:r>
              <a:rPr lang="es-ES" sz="2400" dirty="0" err="1"/>
              <a:t>Persistent</a:t>
            </a:r>
            <a:r>
              <a:rPr lang="es-ES" sz="2400" dirty="0"/>
              <a:t> </a:t>
            </a:r>
            <a:r>
              <a:rPr lang="es-ES" sz="2400" dirty="0" err="1"/>
              <a:t>Version</a:t>
            </a:r>
            <a:r>
              <a:rPr lang="es-ES" sz="2400" dirty="0"/>
              <a:t> Store (PVS) que almacena las versiones de las filas modificadas por las transacciones en curso. </a:t>
            </a:r>
          </a:p>
          <a:p>
            <a:r>
              <a:rPr lang="es-ES" sz="2400" dirty="0"/>
              <a:t>Cuando se produce un </a:t>
            </a:r>
            <a:r>
              <a:rPr lang="es-ES" sz="2400" dirty="0" err="1"/>
              <a:t>rollback</a:t>
            </a:r>
            <a:r>
              <a:rPr lang="es-ES" sz="2400" dirty="0"/>
              <a:t> o un fallo del sistema, SQL Server no tiene que deshacer las modificaciones una por una, sino que simplemente recupera las versiones anteriores de las filas desde el PVS. </a:t>
            </a:r>
          </a:p>
          <a:p>
            <a:r>
              <a:rPr lang="es-ES" sz="2400" dirty="0"/>
              <a:t>Esto hace que el tiempo de recuperación sea mucho más rápido y predecible, independientemente del tamaño o la duración de las transacciones.</a:t>
            </a:r>
          </a:p>
        </p:txBody>
      </p:sp>
      <p:pic>
        <p:nvPicPr>
          <p:cNvPr id="6" name="Picture 2" descr="SQL-recovery-process">
            <a:extLst>
              <a:ext uri="{FF2B5EF4-FFF2-40B4-BE49-F238E27FC236}">
                <a16:creationId xmlns:a16="http://schemas.microsoft.com/office/drawing/2014/main" id="{B27441E5-D0BC-3C9C-B3A4-1131448A46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3565" y="1988609"/>
            <a:ext cx="4114967" cy="21458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adr-recovery-process">
            <a:extLst>
              <a:ext uri="{FF2B5EF4-FFF2-40B4-BE49-F238E27FC236}">
                <a16:creationId xmlns:a16="http://schemas.microsoft.com/office/drawing/2014/main" id="{DBA93F11-36C6-9228-270D-0B11A5C5A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3565" y="4134500"/>
            <a:ext cx="4006478" cy="230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053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AA75A278-4562-6F96-2070-A409D5793B50}"/>
              </a:ext>
            </a:extLst>
          </p:cNvPr>
          <p:cNvSpPr/>
          <p:nvPr/>
        </p:nvSpPr>
        <p:spPr>
          <a:xfrm>
            <a:off x="192505" y="5560045"/>
            <a:ext cx="4070112" cy="609941"/>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9">
            <a:extLst>
              <a:ext uri="{FF2B5EF4-FFF2-40B4-BE49-F238E27FC236}">
                <a16:creationId xmlns:a16="http://schemas.microsoft.com/office/drawing/2014/main" id="{C042CDD3-88BE-467B-F97D-2C23DE0B8FC2}"/>
              </a:ext>
            </a:extLst>
          </p:cNvPr>
          <p:cNvSpPr/>
          <p:nvPr/>
        </p:nvSpPr>
        <p:spPr>
          <a:xfrm>
            <a:off x="192505" y="4287236"/>
            <a:ext cx="4070112" cy="1103812"/>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6FF2DE0F-F35F-016F-04FD-B0F467D564F1}"/>
              </a:ext>
            </a:extLst>
          </p:cNvPr>
          <p:cNvSpPr/>
          <p:nvPr/>
        </p:nvSpPr>
        <p:spPr>
          <a:xfrm>
            <a:off x="192505" y="3014427"/>
            <a:ext cx="4070112" cy="1103812"/>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1FCF7C6A-8D04-F8B7-943C-42C4D0A4AE6C}"/>
              </a:ext>
            </a:extLst>
          </p:cNvPr>
          <p:cNvSpPr/>
          <p:nvPr/>
        </p:nvSpPr>
        <p:spPr>
          <a:xfrm>
            <a:off x="192505" y="1457540"/>
            <a:ext cx="4070112" cy="1313037"/>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B94559E2-273A-8B22-5C90-A1713EAD3461}"/>
              </a:ext>
            </a:extLst>
          </p:cNvPr>
          <p:cNvSpPr>
            <a:spLocks noGrp="1"/>
          </p:cNvSpPr>
          <p:nvPr>
            <p:ph type="title"/>
          </p:nvPr>
        </p:nvSpPr>
        <p:spPr/>
        <p:txBody>
          <a:bodyPr/>
          <a:lstStyle/>
          <a:p>
            <a:r>
              <a:rPr lang="es-ES" dirty="0"/>
              <a:t>ADR: Caso práctico</a:t>
            </a:r>
          </a:p>
        </p:txBody>
      </p:sp>
      <p:pic>
        <p:nvPicPr>
          <p:cNvPr id="1026" name="Picture 2" descr="Accelerated Database Recovery SQL Server">
            <a:extLst>
              <a:ext uri="{FF2B5EF4-FFF2-40B4-BE49-F238E27FC236}">
                <a16:creationId xmlns:a16="http://schemas.microsoft.com/office/drawing/2014/main" id="{6A5918AA-4029-54D4-2144-E555A0373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245" y="1395168"/>
            <a:ext cx="6999750" cy="4774818"/>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4BA3F7E9-9A74-005E-D565-E3E0C3538419}"/>
              </a:ext>
            </a:extLst>
          </p:cNvPr>
          <p:cNvSpPr txBox="1"/>
          <p:nvPr/>
        </p:nvSpPr>
        <p:spPr>
          <a:xfrm>
            <a:off x="192505" y="1533167"/>
            <a:ext cx="4070112" cy="1200329"/>
          </a:xfrm>
          <a:prstGeom prst="rect">
            <a:avLst/>
          </a:prstGeom>
          <a:noFill/>
        </p:spPr>
        <p:txBody>
          <a:bodyPr wrap="square" rtlCol="0">
            <a:spAutoFit/>
          </a:bodyPr>
          <a:lstStyle/>
          <a:p>
            <a:r>
              <a:rPr lang="es-ES" sz="800" dirty="0"/>
              <a:t>USE MASTER </a:t>
            </a:r>
          </a:p>
          <a:p>
            <a:r>
              <a:rPr lang="es-ES" sz="800" dirty="0"/>
              <a:t>GO</a:t>
            </a:r>
          </a:p>
          <a:p>
            <a:r>
              <a:rPr lang="es-ES" sz="800" dirty="0"/>
              <a:t>CREATE DATABASE NOADR</a:t>
            </a:r>
          </a:p>
          <a:p>
            <a:r>
              <a:rPr lang="es-ES" sz="800" dirty="0"/>
              <a:t>GO</a:t>
            </a:r>
          </a:p>
          <a:p>
            <a:r>
              <a:rPr lang="es-ES" sz="800" dirty="0"/>
              <a:t>ALTER DATABASE NOADR SET ACCELERATED_DATABASE_RECOVERY = OFF;</a:t>
            </a:r>
          </a:p>
          <a:p>
            <a:r>
              <a:rPr lang="es-ES" sz="800" dirty="0"/>
              <a:t>GO</a:t>
            </a:r>
          </a:p>
          <a:p>
            <a:r>
              <a:rPr lang="es-ES" sz="800" dirty="0"/>
              <a:t>CREATE DATABASE ADR</a:t>
            </a:r>
          </a:p>
          <a:p>
            <a:r>
              <a:rPr lang="es-ES" sz="800" dirty="0"/>
              <a:t>GO</a:t>
            </a:r>
          </a:p>
          <a:p>
            <a:r>
              <a:rPr lang="es-ES" sz="800" dirty="0"/>
              <a:t>ALTER DATABASE ADR SET ACCELERATED_DATABASE_RECOVERY = ON;</a:t>
            </a:r>
          </a:p>
        </p:txBody>
      </p:sp>
      <p:sp>
        <p:nvSpPr>
          <p:cNvPr id="4" name="CuadroTexto 3">
            <a:extLst>
              <a:ext uri="{FF2B5EF4-FFF2-40B4-BE49-F238E27FC236}">
                <a16:creationId xmlns:a16="http://schemas.microsoft.com/office/drawing/2014/main" id="{1314FC44-6938-4952-CAA3-AAB849FC366D}"/>
              </a:ext>
            </a:extLst>
          </p:cNvPr>
          <p:cNvSpPr txBox="1"/>
          <p:nvPr/>
        </p:nvSpPr>
        <p:spPr>
          <a:xfrm>
            <a:off x="192505" y="3069428"/>
            <a:ext cx="4070112" cy="954107"/>
          </a:xfrm>
          <a:prstGeom prst="rect">
            <a:avLst/>
          </a:prstGeom>
          <a:noFill/>
        </p:spPr>
        <p:txBody>
          <a:bodyPr wrap="square" rtlCol="0">
            <a:spAutoFit/>
          </a:bodyPr>
          <a:lstStyle/>
          <a:p>
            <a:r>
              <a:rPr lang="es-ES" sz="800" dirty="0"/>
              <a:t>WAITFOR TIME '19:30:30';</a:t>
            </a:r>
          </a:p>
          <a:p>
            <a:r>
              <a:rPr lang="es-ES" sz="800" dirty="0"/>
              <a:t>USE ADR;</a:t>
            </a:r>
          </a:p>
          <a:p>
            <a:r>
              <a:rPr lang="es-ES" sz="800" dirty="0"/>
              <a:t>GO</a:t>
            </a:r>
          </a:p>
          <a:p>
            <a:r>
              <a:rPr lang="es-ES" sz="800" dirty="0"/>
              <a:t>DROP TABLE IF EXISTS dbo.t1, dbo.t2, dbo.t3;</a:t>
            </a:r>
          </a:p>
          <a:p>
            <a:r>
              <a:rPr lang="es-ES" sz="800" dirty="0"/>
              <a:t>SELECT o1.* INTO dbo.t1 FROM </a:t>
            </a:r>
            <a:r>
              <a:rPr lang="es-ES" sz="800" dirty="0" err="1"/>
              <a:t>sys.all_columns</a:t>
            </a:r>
            <a:r>
              <a:rPr lang="es-ES" sz="800" dirty="0"/>
              <a:t> c1 CROSS JOIN </a:t>
            </a:r>
            <a:r>
              <a:rPr lang="es-ES" sz="800" dirty="0" err="1"/>
              <a:t>sys.all_objects</a:t>
            </a:r>
            <a:r>
              <a:rPr lang="es-ES" sz="800" dirty="0"/>
              <a:t> o1</a:t>
            </a:r>
          </a:p>
          <a:p>
            <a:r>
              <a:rPr lang="es-ES" sz="800" dirty="0"/>
              <a:t>SELECT o2.* INTO dbo.t2 FROM </a:t>
            </a:r>
            <a:r>
              <a:rPr lang="es-ES" sz="800" dirty="0" err="1"/>
              <a:t>sys.all_columns</a:t>
            </a:r>
            <a:r>
              <a:rPr lang="es-ES" sz="800" dirty="0"/>
              <a:t> c2 CROSS JOIN </a:t>
            </a:r>
            <a:r>
              <a:rPr lang="es-ES" sz="800" dirty="0" err="1"/>
              <a:t>sys.all_objects</a:t>
            </a:r>
            <a:r>
              <a:rPr lang="es-ES" sz="800" dirty="0"/>
              <a:t> o2</a:t>
            </a:r>
          </a:p>
          <a:p>
            <a:r>
              <a:rPr lang="es-ES" sz="800" dirty="0"/>
              <a:t>SELECT o3.* INTO dbo.t3 FROM </a:t>
            </a:r>
            <a:r>
              <a:rPr lang="es-ES" sz="800" dirty="0" err="1"/>
              <a:t>sys.all_columns</a:t>
            </a:r>
            <a:r>
              <a:rPr lang="es-ES" sz="800" dirty="0"/>
              <a:t> c3 CROSS JOIN </a:t>
            </a:r>
            <a:r>
              <a:rPr lang="es-ES" sz="800" dirty="0" err="1"/>
              <a:t>sys.all_objects</a:t>
            </a:r>
            <a:r>
              <a:rPr lang="es-ES" sz="800" dirty="0"/>
              <a:t> o3</a:t>
            </a:r>
          </a:p>
        </p:txBody>
      </p:sp>
      <p:sp>
        <p:nvSpPr>
          <p:cNvPr id="5" name="CuadroTexto 4">
            <a:extLst>
              <a:ext uri="{FF2B5EF4-FFF2-40B4-BE49-F238E27FC236}">
                <a16:creationId xmlns:a16="http://schemas.microsoft.com/office/drawing/2014/main" id="{60901856-C731-4DAF-A03A-E0037B680B6A}"/>
              </a:ext>
            </a:extLst>
          </p:cNvPr>
          <p:cNvSpPr txBox="1"/>
          <p:nvPr/>
        </p:nvSpPr>
        <p:spPr>
          <a:xfrm>
            <a:off x="192505" y="5654750"/>
            <a:ext cx="4070112" cy="338554"/>
          </a:xfrm>
          <a:prstGeom prst="rect">
            <a:avLst/>
          </a:prstGeom>
          <a:noFill/>
        </p:spPr>
        <p:txBody>
          <a:bodyPr wrap="square" rtlCol="0">
            <a:spAutoFit/>
          </a:bodyPr>
          <a:lstStyle/>
          <a:p>
            <a:r>
              <a:rPr lang="en-US" sz="800" dirty="0"/>
              <a:t>WAITFOR TIME '19:35:30';</a:t>
            </a:r>
          </a:p>
          <a:p>
            <a:r>
              <a:rPr lang="en-US" sz="800" dirty="0"/>
              <a:t>SHUTDOWN WITH NOWAIT;</a:t>
            </a:r>
            <a:endParaRPr lang="es-ES" sz="800" dirty="0"/>
          </a:p>
        </p:txBody>
      </p:sp>
      <p:sp>
        <p:nvSpPr>
          <p:cNvPr id="6" name="CuadroTexto 5">
            <a:extLst>
              <a:ext uri="{FF2B5EF4-FFF2-40B4-BE49-F238E27FC236}">
                <a16:creationId xmlns:a16="http://schemas.microsoft.com/office/drawing/2014/main" id="{EA864AA2-55C7-509E-26B3-D67C29804903}"/>
              </a:ext>
            </a:extLst>
          </p:cNvPr>
          <p:cNvSpPr txBox="1"/>
          <p:nvPr/>
        </p:nvSpPr>
        <p:spPr>
          <a:xfrm>
            <a:off x="192505" y="4362089"/>
            <a:ext cx="4070112" cy="954107"/>
          </a:xfrm>
          <a:prstGeom prst="rect">
            <a:avLst/>
          </a:prstGeom>
          <a:noFill/>
        </p:spPr>
        <p:txBody>
          <a:bodyPr wrap="square" rtlCol="0">
            <a:spAutoFit/>
          </a:bodyPr>
          <a:lstStyle/>
          <a:p>
            <a:r>
              <a:rPr lang="es-ES" sz="800" dirty="0"/>
              <a:t>WAITFOR TIME '19:30:30';</a:t>
            </a:r>
          </a:p>
          <a:p>
            <a:r>
              <a:rPr lang="es-ES" sz="800" dirty="0"/>
              <a:t>USE NOADR;</a:t>
            </a:r>
          </a:p>
          <a:p>
            <a:r>
              <a:rPr lang="es-ES" sz="800" dirty="0"/>
              <a:t>GO</a:t>
            </a:r>
          </a:p>
          <a:p>
            <a:r>
              <a:rPr lang="es-ES" sz="800" dirty="0"/>
              <a:t>DROP TABLE IF EXISTS dbo.t1, dbo.t2, dbo.t3;</a:t>
            </a:r>
          </a:p>
          <a:p>
            <a:r>
              <a:rPr lang="es-ES" sz="800" dirty="0"/>
              <a:t>SELECT o1.* INTO dbo.t1 FROM </a:t>
            </a:r>
            <a:r>
              <a:rPr lang="es-ES" sz="800" dirty="0" err="1"/>
              <a:t>sys.all_columns</a:t>
            </a:r>
            <a:r>
              <a:rPr lang="es-ES" sz="800" dirty="0"/>
              <a:t> c1 CROSS JOIN </a:t>
            </a:r>
            <a:r>
              <a:rPr lang="es-ES" sz="800" dirty="0" err="1"/>
              <a:t>sys.all_objects</a:t>
            </a:r>
            <a:r>
              <a:rPr lang="es-ES" sz="800" dirty="0"/>
              <a:t> o1</a:t>
            </a:r>
          </a:p>
          <a:p>
            <a:r>
              <a:rPr lang="es-ES" sz="800" dirty="0"/>
              <a:t>SELECT o2.* INTO dbo.t2 FROM </a:t>
            </a:r>
            <a:r>
              <a:rPr lang="es-ES" sz="800" dirty="0" err="1"/>
              <a:t>sys.all_columns</a:t>
            </a:r>
            <a:r>
              <a:rPr lang="es-ES" sz="800" dirty="0"/>
              <a:t> c2 CROSS JOIN </a:t>
            </a:r>
            <a:r>
              <a:rPr lang="es-ES" sz="800" dirty="0" err="1"/>
              <a:t>sys.all_objects</a:t>
            </a:r>
            <a:r>
              <a:rPr lang="es-ES" sz="800" dirty="0"/>
              <a:t> o2</a:t>
            </a:r>
          </a:p>
          <a:p>
            <a:r>
              <a:rPr lang="es-ES" sz="800" dirty="0"/>
              <a:t>SELECT o3.* INTO dbo.t3 FROM </a:t>
            </a:r>
            <a:r>
              <a:rPr lang="es-ES" sz="800" dirty="0" err="1"/>
              <a:t>sys.all_columns</a:t>
            </a:r>
            <a:r>
              <a:rPr lang="es-ES" sz="800" dirty="0"/>
              <a:t> c3 CROSS JOIN </a:t>
            </a:r>
            <a:r>
              <a:rPr lang="es-ES" sz="800" dirty="0" err="1"/>
              <a:t>sys.all_objects</a:t>
            </a:r>
            <a:r>
              <a:rPr lang="es-ES" sz="800" dirty="0"/>
              <a:t> o3</a:t>
            </a:r>
          </a:p>
        </p:txBody>
      </p:sp>
    </p:spTree>
    <p:extLst>
      <p:ext uri="{BB962C8B-B14F-4D97-AF65-F5344CB8AC3E}">
        <p14:creationId xmlns:p14="http://schemas.microsoft.com/office/powerpoint/2010/main" val="200842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5B5C72-F8F1-8622-BFC9-695E0CF32005}"/>
              </a:ext>
            </a:extLst>
          </p:cNvPr>
          <p:cNvSpPr>
            <a:spLocks noGrp="1"/>
          </p:cNvSpPr>
          <p:nvPr>
            <p:ph type="title"/>
          </p:nvPr>
        </p:nvSpPr>
        <p:spPr/>
        <p:txBody>
          <a:bodyPr/>
          <a:lstStyle/>
          <a:p>
            <a:r>
              <a:rPr lang="es-ES" dirty="0" err="1"/>
              <a:t>Transaction</a:t>
            </a:r>
            <a:r>
              <a:rPr lang="es-ES" dirty="0"/>
              <a:t> </a:t>
            </a:r>
            <a:r>
              <a:rPr lang="es-ES" dirty="0" err="1"/>
              <a:t>IDentifier</a:t>
            </a:r>
            <a:r>
              <a:rPr lang="es-ES" dirty="0"/>
              <a:t> (TID)</a:t>
            </a:r>
          </a:p>
        </p:txBody>
      </p:sp>
      <p:sp>
        <p:nvSpPr>
          <p:cNvPr id="3" name="Marcador de texto 2">
            <a:extLst>
              <a:ext uri="{FF2B5EF4-FFF2-40B4-BE49-F238E27FC236}">
                <a16:creationId xmlns:a16="http://schemas.microsoft.com/office/drawing/2014/main" id="{EA631E0F-B38E-9C61-6727-1CBEDAF80E7A}"/>
              </a:ext>
            </a:extLst>
          </p:cNvPr>
          <p:cNvSpPr txBox="1">
            <a:spLocks/>
          </p:cNvSpPr>
          <p:nvPr/>
        </p:nvSpPr>
        <p:spPr>
          <a:xfrm>
            <a:off x="314325" y="1562662"/>
            <a:ext cx="11563350" cy="787855"/>
          </a:xfrm>
          <a:prstGeom prst="rect">
            <a:avLst/>
          </a:prstGeom>
        </p:spPr>
        <p:txBody>
          <a:bodyPr vert="horz" lIns="91440" tIns="45720" rIns="91440" bIns="45720" rtlCol="0">
            <a:normAutofit fontScale="85000" lnSpcReduction="10000"/>
          </a:bodyPr>
          <a:lstStyle>
            <a:lvl1pPr marL="228600" indent="-228600">
              <a:lnSpc>
                <a:spcPct val="90000"/>
              </a:lnSpc>
              <a:spcBef>
                <a:spcPts val="1000"/>
              </a:spcBef>
              <a:buFont typeface="Arial" panose="020B0604020202020204" pitchFamily="34" charset="0"/>
              <a:buChar char="•"/>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s-ES" sz="2400" dirty="0"/>
              <a:t>El </a:t>
            </a:r>
            <a:r>
              <a:rPr lang="es-ES" sz="2400" dirty="0" err="1"/>
              <a:t>Transaction</a:t>
            </a:r>
            <a:r>
              <a:rPr lang="es-ES" sz="2400" dirty="0"/>
              <a:t> ID (identificador de transacción) , conocido como TID, es un identificador único asignado por el motor de la base de datos a cada transacción que se inicia en Azure SQL Database.</a:t>
            </a:r>
          </a:p>
        </p:txBody>
      </p:sp>
      <p:sp>
        <p:nvSpPr>
          <p:cNvPr id="4" name="CuadroTexto 3">
            <a:extLst>
              <a:ext uri="{FF2B5EF4-FFF2-40B4-BE49-F238E27FC236}">
                <a16:creationId xmlns:a16="http://schemas.microsoft.com/office/drawing/2014/main" id="{FA581B19-CD03-F543-D6A5-BBFC2809FA0F}"/>
              </a:ext>
            </a:extLst>
          </p:cNvPr>
          <p:cNvSpPr txBox="1"/>
          <p:nvPr/>
        </p:nvSpPr>
        <p:spPr>
          <a:xfrm>
            <a:off x="581025" y="2518011"/>
            <a:ext cx="10772775" cy="3352800"/>
          </a:xfrm>
          <a:prstGeom prst="rect">
            <a:avLst/>
          </a:prstGeom>
        </p:spPr>
        <p:txBody>
          <a:bodyPr vert="horz" lIns="91440" tIns="45720" rIns="91440" bIns="45720" rtlCol="0">
            <a:normAutofit fontScale="85000" lnSpcReduction="20000"/>
          </a:bodyPr>
          <a:lstStyle>
            <a:defPPr>
              <a:defRPr lang="en-US"/>
            </a:defPPr>
            <a:lvl1pPr indent="0">
              <a:lnSpc>
                <a:spcPct val="90000"/>
              </a:lnSpc>
              <a:spcBef>
                <a:spcPts val="1000"/>
              </a:spcBef>
              <a:buFont typeface="Arial" panose="020B0604020202020204" pitchFamily="34" charset="0"/>
              <a:buNone/>
              <a:defRPr sz="2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ES" sz="2800" b="1" dirty="0">
                <a:latin typeface="+mj-lt"/>
              </a:rPr>
              <a:t>¿Cómo funciona?</a:t>
            </a:r>
          </a:p>
          <a:p>
            <a:endParaRPr lang="es-ES" dirty="0"/>
          </a:p>
          <a:p>
            <a:pPr marL="342900" indent="-342900">
              <a:buFont typeface="Arial" panose="020B0604020202020204" pitchFamily="34" charset="0"/>
              <a:buChar char="•"/>
            </a:pPr>
            <a:r>
              <a:rPr lang="es-ES" dirty="0"/>
              <a:t>Cuando una transacción se ejecuta en Azure SQL Database, el TID se convierte en la referencia central para todas las operaciones que esa transacción realiza. </a:t>
            </a:r>
          </a:p>
          <a:p>
            <a:pPr marL="342900" indent="-342900">
              <a:buFont typeface="Arial" panose="020B0604020202020204" pitchFamily="34" charset="0"/>
              <a:buChar char="•"/>
            </a:pPr>
            <a:r>
              <a:rPr lang="es-ES" dirty="0"/>
              <a:t>Cuando una transacción intenta acceder a un registro, Azure DB utiliza el TID para determinar si es necesario adquirir un nuevo bloqueo, mantener un bloqueo existente o escalarlo. </a:t>
            </a:r>
          </a:p>
          <a:p>
            <a:pPr marL="342900" indent="-342900">
              <a:buFont typeface="Arial" panose="020B0604020202020204" pitchFamily="34" charset="0"/>
              <a:buChar char="•"/>
            </a:pPr>
            <a:r>
              <a:rPr lang="es-ES" dirty="0"/>
              <a:t>Esta capacidad de rastreo granular permite a Azure SQL DB aplicar bloqueos de manera eficiente y minimizar la contención entre transacciones.</a:t>
            </a:r>
          </a:p>
          <a:p>
            <a:pPr marL="342900" indent="-342900">
              <a:buFont typeface="Arial" panose="020B0604020202020204" pitchFamily="34" charset="0"/>
              <a:buChar char="•"/>
            </a:pPr>
            <a:r>
              <a:rPr lang="es-ES" dirty="0"/>
              <a:t>El TID también juega un papel fundamental en la resolución de conflictos entre transacciones concurrentes. Si dos transacciones intentan acceder al mismo recurso al mismo tiempo, Azure DB utilizará los </a:t>
            </a:r>
            <a:r>
              <a:rPr lang="es-ES" dirty="0" err="1"/>
              <a:t>TIDs</a:t>
            </a:r>
            <a:r>
              <a:rPr lang="es-ES" dirty="0"/>
              <a:t> asociados para decidir cuál obtendrá acceso al recurso y cuál tendrá que. </a:t>
            </a:r>
          </a:p>
          <a:p>
            <a:endParaRPr lang="es-ES" dirty="0"/>
          </a:p>
        </p:txBody>
      </p:sp>
    </p:spTree>
    <p:extLst>
      <p:ext uri="{BB962C8B-B14F-4D97-AF65-F5344CB8AC3E}">
        <p14:creationId xmlns:p14="http://schemas.microsoft.com/office/powerpoint/2010/main" val="22358345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38E5D-1226-F0B7-3AF0-6734380450C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34F3136-7B88-C35C-07AB-6D9AEA76B6CF}"/>
              </a:ext>
            </a:extLst>
          </p:cNvPr>
          <p:cNvSpPr>
            <a:spLocks noGrp="1"/>
          </p:cNvSpPr>
          <p:nvPr>
            <p:ph type="title"/>
          </p:nvPr>
        </p:nvSpPr>
        <p:spPr/>
        <p:txBody>
          <a:bodyPr/>
          <a:lstStyle/>
          <a:p>
            <a:r>
              <a:rPr lang="es-ES" dirty="0" err="1"/>
              <a:t>Lock</a:t>
            </a:r>
            <a:r>
              <a:rPr lang="es-ES" dirty="0"/>
              <a:t> </a:t>
            </a:r>
            <a:r>
              <a:rPr lang="es-ES" dirty="0" err="1"/>
              <a:t>Acquisition</a:t>
            </a:r>
            <a:r>
              <a:rPr lang="es-ES" dirty="0"/>
              <a:t> </a:t>
            </a:r>
            <a:r>
              <a:rPr lang="es-ES" dirty="0" err="1"/>
              <a:t>Queue</a:t>
            </a:r>
            <a:r>
              <a:rPr lang="es-ES" dirty="0"/>
              <a:t> (LAQ)</a:t>
            </a:r>
          </a:p>
        </p:txBody>
      </p:sp>
      <p:sp>
        <p:nvSpPr>
          <p:cNvPr id="3" name="Marcador de texto 2">
            <a:extLst>
              <a:ext uri="{FF2B5EF4-FFF2-40B4-BE49-F238E27FC236}">
                <a16:creationId xmlns:a16="http://schemas.microsoft.com/office/drawing/2014/main" id="{13BABF17-6D4C-8327-39C1-8ADEBE8BED4A}"/>
              </a:ext>
            </a:extLst>
          </p:cNvPr>
          <p:cNvSpPr txBox="1">
            <a:spLocks/>
          </p:cNvSpPr>
          <p:nvPr/>
        </p:nvSpPr>
        <p:spPr>
          <a:xfrm>
            <a:off x="314325" y="1562662"/>
            <a:ext cx="11563350" cy="787855"/>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s-ES" sz="2400" dirty="0"/>
              <a:t>La LAQ es esencialmente una cola en la que las transacciones esperan para adquirir un bloqueo sobre un recurso determinado. </a:t>
            </a:r>
          </a:p>
        </p:txBody>
      </p:sp>
      <p:sp>
        <p:nvSpPr>
          <p:cNvPr id="4" name="CuadroTexto 3">
            <a:extLst>
              <a:ext uri="{FF2B5EF4-FFF2-40B4-BE49-F238E27FC236}">
                <a16:creationId xmlns:a16="http://schemas.microsoft.com/office/drawing/2014/main" id="{50276173-F604-F30A-85AC-29B65F4B9182}"/>
              </a:ext>
            </a:extLst>
          </p:cNvPr>
          <p:cNvSpPr txBox="1"/>
          <p:nvPr/>
        </p:nvSpPr>
        <p:spPr>
          <a:xfrm>
            <a:off x="581025" y="2518011"/>
            <a:ext cx="10772775" cy="3352800"/>
          </a:xfrm>
          <a:prstGeom prst="rect">
            <a:avLst/>
          </a:prstGeom>
        </p:spPr>
        <p:txBody>
          <a:bodyPr vert="horz" lIns="91440" tIns="45720" rIns="91440" bIns="45720" rtlCol="0">
            <a:normAutofit fontScale="92500" lnSpcReduction="10000"/>
          </a:bodyPr>
          <a:lstStyle>
            <a:defPPr>
              <a:defRPr lang="en-US"/>
            </a:defPPr>
            <a:lvl1pPr indent="0">
              <a:lnSpc>
                <a:spcPct val="90000"/>
              </a:lnSpc>
              <a:spcBef>
                <a:spcPts val="1000"/>
              </a:spcBef>
              <a:buFont typeface="Arial" panose="020B0604020202020204" pitchFamily="34" charset="0"/>
              <a:buNone/>
              <a:defRPr sz="2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ES" sz="2400" b="1" dirty="0">
                <a:latin typeface="+mj-lt"/>
              </a:rPr>
              <a:t>¿Cómo funciona?</a:t>
            </a:r>
          </a:p>
          <a:p>
            <a:endParaRPr lang="es-ES" dirty="0"/>
          </a:p>
          <a:p>
            <a:pPr marL="342900" indent="-342900">
              <a:buFont typeface="Arial" panose="020B0604020202020204" pitchFamily="34" charset="0"/>
              <a:buChar char="•"/>
            </a:pPr>
            <a:r>
              <a:rPr lang="es-ES" dirty="0"/>
              <a:t>Cuando una transacción intenta adquirir un bloqueo sobre un recurso que ya está bloqueado por otra transacción, se coloca en la LAQ correspondiente a ese recurso. </a:t>
            </a:r>
          </a:p>
          <a:p>
            <a:pPr marL="342900" indent="-342900">
              <a:buFont typeface="Arial" panose="020B0604020202020204" pitchFamily="34" charset="0"/>
              <a:buChar char="•"/>
            </a:pPr>
            <a:r>
              <a:rPr lang="es-ES" dirty="0"/>
              <a:t>A medida que los recursos se van liberando, las transacciones en la LAQ se procesan en orden, dando prioridad a las transacciones que han estado esperando más tiempo. </a:t>
            </a:r>
          </a:p>
          <a:p>
            <a:pPr marL="342900" indent="-342900">
              <a:buFont typeface="Arial" panose="020B0604020202020204" pitchFamily="34" charset="0"/>
              <a:buChar char="•"/>
            </a:pPr>
            <a:r>
              <a:rPr lang="es-ES" dirty="0"/>
              <a:t>Azure SQL Database utiliza la información en la LAQ para decidir si es necesario escalar el bloqueo a un nivel superior, como a nivel de tabla, o si se puede mantener a un nivel más granular</a:t>
            </a:r>
          </a:p>
        </p:txBody>
      </p:sp>
    </p:spTree>
    <p:extLst>
      <p:ext uri="{BB962C8B-B14F-4D97-AF65-F5344CB8AC3E}">
        <p14:creationId xmlns:p14="http://schemas.microsoft.com/office/powerpoint/2010/main" val="7048690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E99B7-DD80-FF51-31B2-B69AC7CE9FC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2643782-E38C-C2C0-3EC3-0B805F542C09}"/>
              </a:ext>
            </a:extLst>
          </p:cNvPr>
          <p:cNvSpPr>
            <a:spLocks noGrp="1"/>
          </p:cNvSpPr>
          <p:nvPr>
            <p:ph type="title"/>
          </p:nvPr>
        </p:nvSpPr>
        <p:spPr/>
        <p:txBody>
          <a:bodyPr>
            <a:normAutofit fontScale="90000"/>
          </a:bodyPr>
          <a:lstStyle/>
          <a:p>
            <a:r>
              <a:rPr lang="es-ES" dirty="0"/>
              <a:t>Bloqueos Optimizados: Pros y Contras</a:t>
            </a:r>
          </a:p>
        </p:txBody>
      </p:sp>
      <p:sp>
        <p:nvSpPr>
          <p:cNvPr id="3" name="Marcador de texto 2">
            <a:extLst>
              <a:ext uri="{FF2B5EF4-FFF2-40B4-BE49-F238E27FC236}">
                <a16:creationId xmlns:a16="http://schemas.microsoft.com/office/drawing/2014/main" id="{B404F0A7-E45A-A7B6-8AD3-B303B661C636}"/>
              </a:ext>
            </a:extLst>
          </p:cNvPr>
          <p:cNvSpPr txBox="1">
            <a:spLocks/>
          </p:cNvSpPr>
          <p:nvPr/>
        </p:nvSpPr>
        <p:spPr>
          <a:xfrm>
            <a:off x="314325" y="1562662"/>
            <a:ext cx="11563350" cy="1166788"/>
          </a:xfrm>
          <a:prstGeom prst="rect">
            <a:avLst/>
          </a:prstGeom>
        </p:spPr>
        <p:txBody>
          <a:bodyPr vert="horz" lIns="91440" tIns="45720" rIns="91440" bIns="45720" rtlCol="0">
            <a:normAutofit fontScale="85000" lnSpcReduction="20000"/>
          </a:bodyPr>
          <a:lstStyle>
            <a:defPPr>
              <a:defRPr lang="en-US"/>
            </a:defPPr>
            <a:lvl1pPr indent="0">
              <a:lnSpc>
                <a:spcPct val="90000"/>
              </a:lnSpc>
              <a:spcBef>
                <a:spcPts val="1000"/>
              </a:spcBef>
              <a:buFont typeface="Arial" panose="020B0604020202020204" pitchFamily="34" charset="0"/>
              <a:buNone/>
              <a:defRPr sz="2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ES" dirty="0"/>
              <a:t>Con los bloqueos optimizados, Azure SQL Database reduce significativamente la posibilidad de que ocurran bloqueos. Al minimizar el tiempo de bloqueo y ajustar dinámicamente el nivel de bloqueo, nos permite que más transacciones se ejecuten en paralelo sin interferir entre sí. Esto no solo mejora el rendimiento de la base de datos, sino que también reduce el tiempo de respuesta de las aplicaciones que dependen de ella.</a:t>
            </a:r>
          </a:p>
        </p:txBody>
      </p:sp>
      <p:sp>
        <p:nvSpPr>
          <p:cNvPr id="4" name="CuadroTexto 3">
            <a:extLst>
              <a:ext uri="{FF2B5EF4-FFF2-40B4-BE49-F238E27FC236}">
                <a16:creationId xmlns:a16="http://schemas.microsoft.com/office/drawing/2014/main" id="{409A7BAB-F5E3-1576-99B5-A0DFA8664D5B}"/>
              </a:ext>
            </a:extLst>
          </p:cNvPr>
          <p:cNvSpPr txBox="1"/>
          <p:nvPr/>
        </p:nvSpPr>
        <p:spPr>
          <a:xfrm>
            <a:off x="130630" y="2983832"/>
            <a:ext cx="11811572" cy="3368841"/>
          </a:xfrm>
          <a:prstGeom prst="rect">
            <a:avLst/>
          </a:prstGeom>
        </p:spPr>
        <p:txBody>
          <a:bodyPr vert="horz" lIns="91440" tIns="45720" rIns="91440" bIns="45720" rtlCol="0">
            <a:normAutofit fontScale="92500" lnSpcReduction="10000"/>
          </a:bodyPr>
          <a:lstStyle>
            <a:defPPr>
              <a:defRPr lang="en-US"/>
            </a:defPPr>
            <a:lvl1pPr indent="0">
              <a:lnSpc>
                <a:spcPct val="90000"/>
              </a:lnSpc>
              <a:spcBef>
                <a:spcPts val="1000"/>
              </a:spcBef>
              <a:buFont typeface="Arial" panose="020B0604020202020204" pitchFamily="34" charset="0"/>
              <a:buNone/>
              <a:defRPr sz="2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ES" sz="2800" dirty="0">
                <a:latin typeface="+mj-lt"/>
                <a:ea typeface="+mj-ea"/>
                <a:cs typeface="+mj-cs"/>
              </a:rPr>
              <a:t>Lo que no nos cuentan</a:t>
            </a:r>
          </a:p>
          <a:p>
            <a:pPr marL="342900" indent="-342900">
              <a:buFont typeface="Arial" panose="020B0604020202020204" pitchFamily="34" charset="0"/>
              <a:buChar char="•"/>
            </a:pPr>
            <a:r>
              <a:rPr lang="es-ES" dirty="0"/>
              <a:t>Los bloqueos a nivel de transacción tienen implicaciones. </a:t>
            </a:r>
          </a:p>
          <a:p>
            <a:pPr marL="342900" indent="-342900">
              <a:buFont typeface="Arial" panose="020B0604020202020204" pitchFamily="34" charset="0"/>
              <a:buChar char="•"/>
            </a:pPr>
            <a:r>
              <a:rPr lang="es-ES" dirty="0"/>
              <a:t>Cuando la escritura termina el bloqueo sobre la fila, este se libera, pero si la transacción no ha terminado y otro proceso de escritura intenta modificar ese recurso esta segunda transacción se evalúa contra la versión de fila almacenada en el snapshot (como hacen las lecturas).</a:t>
            </a:r>
          </a:p>
          <a:p>
            <a:pPr marL="342900" indent="-342900">
              <a:buFont typeface="Arial" panose="020B0604020202020204" pitchFamily="34" charset="0"/>
              <a:buChar char="•"/>
            </a:pPr>
            <a:r>
              <a:rPr lang="es-ES" dirty="0"/>
              <a:t>Si la versión de fila cumplía con la condición de la nueva edición se produce un bloqueo, pero si no, no se bloqueará. Aunque la nueva versión si cumpla.</a:t>
            </a:r>
          </a:p>
          <a:p>
            <a:pPr marL="342900" indent="-342900">
              <a:buFont typeface="Arial" panose="020B0604020202020204" pitchFamily="34" charset="0"/>
              <a:buChar char="•"/>
            </a:pPr>
            <a:r>
              <a:rPr lang="es-ES" dirty="0"/>
              <a:t>Esto puede acabar con gran parte de los bloqueos de escritura, pero también generar resultados inesperados.</a:t>
            </a:r>
          </a:p>
        </p:txBody>
      </p:sp>
    </p:spTree>
    <p:extLst>
      <p:ext uri="{BB962C8B-B14F-4D97-AF65-F5344CB8AC3E}">
        <p14:creationId xmlns:p14="http://schemas.microsoft.com/office/powerpoint/2010/main" val="39060693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07C807-60A3-C208-C05B-05DFEE63323D}"/>
              </a:ext>
            </a:extLst>
          </p:cNvPr>
          <p:cNvSpPr>
            <a:spLocks noGrp="1"/>
          </p:cNvSpPr>
          <p:nvPr>
            <p:ph type="title"/>
          </p:nvPr>
        </p:nvSpPr>
        <p:spPr/>
        <p:txBody>
          <a:bodyPr/>
          <a:lstStyle/>
          <a:p>
            <a:r>
              <a:rPr lang="es-ES" dirty="0" err="1"/>
              <a:t>Observabilidad</a:t>
            </a:r>
            <a:endParaRPr lang="es-ES" dirty="0"/>
          </a:p>
        </p:txBody>
      </p:sp>
    </p:spTree>
    <p:extLst>
      <p:ext uri="{BB962C8B-B14F-4D97-AF65-F5344CB8AC3E}">
        <p14:creationId xmlns:p14="http://schemas.microsoft.com/office/powerpoint/2010/main" val="145850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E6AD4C74-44CF-FF9B-0381-27B3A78010CA}"/>
              </a:ext>
            </a:extLst>
          </p:cNvPr>
          <p:cNvSpPr>
            <a:spLocks noGrp="1"/>
          </p:cNvSpPr>
          <p:nvPr>
            <p:ph type="title"/>
          </p:nvPr>
        </p:nvSpPr>
        <p:spPr/>
        <p:txBody>
          <a:bodyPr/>
          <a:lstStyle/>
          <a:p>
            <a:r>
              <a:rPr lang="es-ES" dirty="0"/>
              <a:t>Normalización</a:t>
            </a:r>
          </a:p>
        </p:txBody>
      </p:sp>
      <p:sp>
        <p:nvSpPr>
          <p:cNvPr id="9" name="Marcador de contenido 3">
            <a:extLst>
              <a:ext uri="{FF2B5EF4-FFF2-40B4-BE49-F238E27FC236}">
                <a16:creationId xmlns:a16="http://schemas.microsoft.com/office/drawing/2014/main" id="{9DBDCC67-7167-13F3-6238-34B3C4191B7B}"/>
              </a:ext>
            </a:extLst>
          </p:cNvPr>
          <p:cNvSpPr>
            <a:spLocks noGrp="1"/>
          </p:cNvSpPr>
          <p:nvPr>
            <p:ph idx="1"/>
          </p:nvPr>
        </p:nvSpPr>
        <p:spPr>
          <a:xfrm>
            <a:off x="838200" y="1460500"/>
            <a:ext cx="10515600" cy="2158599"/>
          </a:xfrm>
        </p:spPr>
        <p:txBody>
          <a:bodyPr>
            <a:normAutofit/>
          </a:bodyPr>
          <a:lstStyle/>
          <a:p>
            <a:r>
              <a:rPr lang="es-ES" dirty="0"/>
              <a:t>La normalización son las reglas de modelado de las bases de datos relacionales para modelos transaccionales.</a:t>
            </a:r>
          </a:p>
          <a:p>
            <a:r>
              <a:rPr lang="es-ES" dirty="0"/>
              <a:t>Optimiza los recursos y el rendimiento para modelos con gran carga CRUD como aplicaciones. No es el modelo ideal para </a:t>
            </a:r>
            <a:r>
              <a:rPr lang="es-ES" dirty="0" err="1"/>
              <a:t>reporting</a:t>
            </a:r>
            <a:r>
              <a:rPr lang="es-ES" dirty="0"/>
              <a:t>.</a:t>
            </a:r>
          </a:p>
        </p:txBody>
      </p:sp>
      <p:sp>
        <p:nvSpPr>
          <p:cNvPr id="10" name="CuadroTexto 9">
            <a:extLst>
              <a:ext uri="{FF2B5EF4-FFF2-40B4-BE49-F238E27FC236}">
                <a16:creationId xmlns:a16="http://schemas.microsoft.com/office/drawing/2014/main" id="{B9C97B6A-DD18-10D4-2DDC-1237438DCAAF}"/>
              </a:ext>
            </a:extLst>
          </p:cNvPr>
          <p:cNvSpPr txBox="1"/>
          <p:nvPr/>
        </p:nvSpPr>
        <p:spPr>
          <a:xfrm>
            <a:off x="1183521" y="3861384"/>
            <a:ext cx="9824958" cy="2056332"/>
          </a:xfrm>
          <a:prstGeom prst="rect">
            <a:avLst/>
          </a:prstGeom>
        </p:spPr>
        <p:txBody>
          <a:bodyPr vert="horz" lIns="91440" tIns="45720" rIns="91440" bIns="45720" rtlCol="0">
            <a:normAutofit fontScale="85000" lnSpcReduction="20000"/>
          </a:bodyPr>
          <a:lstStyle>
            <a:defPPr>
              <a:defRPr lang="en-US"/>
            </a:defPPr>
            <a:lvl1pPr marL="228600" indent="-228600">
              <a:lnSpc>
                <a:spcPct val="90000"/>
              </a:lnSpc>
              <a:spcBef>
                <a:spcPts val="1000"/>
              </a:spcBef>
              <a:buFont typeface="Arial" panose="020B0604020202020204" pitchFamily="34" charset="0"/>
              <a:buChar char="•"/>
              <a:defRPr sz="2800">
                <a:solidFill>
                  <a:schemeClr val="bg1"/>
                </a:solidFill>
                <a:latin typeface="CaskaydiaCove NF" panose="02000009000000000000" pitchFamily="49" charset="0"/>
                <a:ea typeface="CaskaydiaCove NF" panose="02000009000000000000" pitchFamily="49" charset="0"/>
                <a:cs typeface="CaskaydiaCove NF" panose="02000009000000000000" pitchFamily="49" charset="0"/>
              </a:defRPr>
            </a:lvl1pPr>
            <a:lvl2pPr marL="685800" indent="-228600">
              <a:lnSpc>
                <a:spcPct val="90000"/>
              </a:lnSpc>
              <a:spcBef>
                <a:spcPts val="500"/>
              </a:spcBef>
              <a:buFont typeface="Arial" panose="020B0604020202020204" pitchFamily="34" charset="0"/>
              <a:buChar char="•"/>
              <a:defRPr sz="2400">
                <a:solidFill>
                  <a:schemeClr val="bg1"/>
                </a:solidFill>
                <a:latin typeface="CaskaydiaCove NF" panose="02000009000000000000" pitchFamily="49" charset="0"/>
                <a:ea typeface="CaskaydiaCove NF" panose="02000009000000000000" pitchFamily="49" charset="0"/>
                <a:cs typeface="CaskaydiaCove NF" panose="02000009000000000000" pitchFamily="49" charset="0"/>
              </a:defRPr>
            </a:lvl2pPr>
            <a:lvl3pPr marL="1143000" indent="-228600">
              <a:lnSpc>
                <a:spcPct val="90000"/>
              </a:lnSpc>
              <a:spcBef>
                <a:spcPts val="500"/>
              </a:spcBef>
              <a:buFont typeface="Arial" panose="020B0604020202020204" pitchFamily="34" charset="0"/>
              <a:buChar char="•"/>
              <a:defRPr sz="2000">
                <a:solidFill>
                  <a:schemeClr val="bg1"/>
                </a:solidFill>
                <a:latin typeface="CaskaydiaCove NF" panose="02000009000000000000" pitchFamily="49" charset="0"/>
                <a:ea typeface="CaskaydiaCove NF" panose="02000009000000000000" pitchFamily="49" charset="0"/>
                <a:cs typeface="CaskaydiaCove NF" panose="02000009000000000000" pitchFamily="49" charset="0"/>
              </a:defRPr>
            </a:lvl3pPr>
            <a:lvl4pPr marL="1600200" indent="-228600">
              <a:lnSpc>
                <a:spcPct val="90000"/>
              </a:lnSpc>
              <a:spcBef>
                <a:spcPts val="500"/>
              </a:spcBef>
              <a:buFont typeface="Arial" panose="020B0604020202020204" pitchFamily="34" charset="0"/>
              <a:buChar char="•"/>
              <a:defRPr>
                <a:solidFill>
                  <a:schemeClr val="bg1"/>
                </a:solidFill>
                <a:latin typeface="CaskaydiaCove NF" panose="02000009000000000000" pitchFamily="49" charset="0"/>
                <a:ea typeface="CaskaydiaCove NF" panose="02000009000000000000" pitchFamily="49" charset="0"/>
                <a:cs typeface="CaskaydiaCove NF" panose="02000009000000000000" pitchFamily="49" charset="0"/>
              </a:defRPr>
            </a:lvl4pPr>
            <a:lvl5pPr marL="2057400" indent="-228600">
              <a:lnSpc>
                <a:spcPct val="90000"/>
              </a:lnSpc>
              <a:spcBef>
                <a:spcPts val="500"/>
              </a:spcBef>
              <a:buFont typeface="Arial" panose="020B0604020202020204" pitchFamily="34" charset="0"/>
              <a:buChar char="•"/>
              <a:defRPr>
                <a:solidFill>
                  <a:schemeClr val="bg1"/>
                </a:solidFill>
                <a:latin typeface="CaskaydiaCove NF" panose="02000009000000000000" pitchFamily="49" charset="0"/>
                <a:ea typeface="CaskaydiaCove NF" panose="02000009000000000000" pitchFamily="49" charset="0"/>
                <a:cs typeface="CaskaydiaCove NF" panose="02000009000000000000" pitchFamily="49"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514350" indent="-514350">
              <a:buFont typeface="+mj-lt"/>
              <a:buAutoNum type="arabicPeriod"/>
            </a:pPr>
            <a:r>
              <a:rPr lang="es-ES" dirty="0">
                <a:solidFill>
                  <a:schemeClr val="tx1"/>
                </a:solidFill>
                <a:latin typeface="+mn-lt"/>
              </a:rPr>
              <a:t>Eliminar registros duplicados y que cada campo de la tabla contenga un único tipo de información.</a:t>
            </a:r>
          </a:p>
          <a:p>
            <a:pPr marL="514350" indent="-514350">
              <a:buFont typeface="+mj-lt"/>
              <a:buAutoNum type="arabicPeriod"/>
            </a:pPr>
            <a:r>
              <a:rPr lang="es-ES" dirty="0">
                <a:solidFill>
                  <a:schemeClr val="tx1"/>
                </a:solidFill>
                <a:latin typeface="+mn-lt"/>
              </a:rPr>
              <a:t>Los campos que no formen parte de la clave primaria deben depender completamente de la clave primaria.</a:t>
            </a:r>
          </a:p>
          <a:p>
            <a:pPr marL="514350" indent="-514350">
              <a:buFont typeface="+mj-lt"/>
              <a:buAutoNum type="arabicPeriod"/>
            </a:pPr>
            <a:r>
              <a:rPr lang="es-ES" dirty="0">
                <a:solidFill>
                  <a:schemeClr val="tx1"/>
                </a:solidFill>
                <a:latin typeface="+mn-lt"/>
              </a:rPr>
              <a:t>Cada campo de una tabla debe depender funcionalmente solo de la clave primaria sin que haya dependencias transitivas. </a:t>
            </a:r>
          </a:p>
        </p:txBody>
      </p:sp>
    </p:spTree>
    <p:extLst>
      <p:ext uri="{BB962C8B-B14F-4D97-AF65-F5344CB8AC3E}">
        <p14:creationId xmlns:p14="http://schemas.microsoft.com/office/powerpoint/2010/main" val="9601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F641BE-A07D-A44F-A509-0BAEC774E44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C79C09D-E7F4-A7C1-56FD-091D293EF6DB}"/>
              </a:ext>
            </a:extLst>
          </p:cNvPr>
          <p:cNvSpPr>
            <a:spLocks noGrp="1"/>
          </p:cNvSpPr>
          <p:nvPr>
            <p:ph type="title"/>
          </p:nvPr>
        </p:nvSpPr>
        <p:spPr/>
        <p:txBody>
          <a:bodyPr/>
          <a:lstStyle/>
          <a:p>
            <a:r>
              <a:rPr lang="es-ES" dirty="0"/>
              <a:t>¿Qué se puede monitorizar/observar?</a:t>
            </a:r>
          </a:p>
        </p:txBody>
      </p:sp>
      <p:sp>
        <p:nvSpPr>
          <p:cNvPr id="3" name="Marcador de contenido 2">
            <a:extLst>
              <a:ext uri="{FF2B5EF4-FFF2-40B4-BE49-F238E27FC236}">
                <a16:creationId xmlns:a16="http://schemas.microsoft.com/office/drawing/2014/main" id="{6B5B546B-1795-CD3C-3807-E2D0CE31FCF1}"/>
              </a:ext>
            </a:extLst>
          </p:cNvPr>
          <p:cNvSpPr>
            <a:spLocks noGrp="1"/>
          </p:cNvSpPr>
          <p:nvPr>
            <p:ph idx="1"/>
          </p:nvPr>
        </p:nvSpPr>
        <p:spPr/>
        <p:txBody>
          <a:bodyPr>
            <a:normAutofit/>
          </a:bodyPr>
          <a:lstStyle/>
          <a:p>
            <a:r>
              <a:rPr lang="es-ES" dirty="0"/>
              <a:t>Métricas</a:t>
            </a:r>
          </a:p>
          <a:p>
            <a:pPr lvl="1"/>
            <a:r>
              <a:rPr lang="es-ES" dirty="0"/>
              <a:t>CPU</a:t>
            </a:r>
          </a:p>
          <a:p>
            <a:pPr lvl="1"/>
            <a:r>
              <a:rPr lang="es-ES" dirty="0" err="1"/>
              <a:t>Waits</a:t>
            </a:r>
            <a:endParaRPr lang="es-ES" dirty="0"/>
          </a:p>
          <a:p>
            <a:pPr lvl="1"/>
            <a:r>
              <a:rPr lang="es-ES" dirty="0"/>
              <a:t>I/O</a:t>
            </a:r>
          </a:p>
          <a:p>
            <a:pPr lvl="1"/>
            <a:r>
              <a:rPr lang="es-ES" dirty="0" err="1"/>
              <a:t>TempDB</a:t>
            </a:r>
            <a:endParaRPr lang="es-ES" dirty="0"/>
          </a:p>
          <a:p>
            <a:pPr lvl="1"/>
            <a:r>
              <a:rPr lang="es-ES" dirty="0"/>
              <a:t>Duración</a:t>
            </a:r>
          </a:p>
          <a:p>
            <a:pPr lvl="1"/>
            <a:r>
              <a:rPr lang="es-ES" dirty="0"/>
              <a:t>Memoria</a:t>
            </a:r>
          </a:p>
          <a:p>
            <a:r>
              <a:rPr lang="es-ES" dirty="0"/>
              <a:t>Recursos</a:t>
            </a:r>
          </a:p>
          <a:p>
            <a:pPr lvl="1"/>
            <a:r>
              <a:rPr lang="es-ES" dirty="0"/>
              <a:t>Espacio de disco</a:t>
            </a:r>
          </a:p>
          <a:p>
            <a:r>
              <a:rPr lang="es-ES" dirty="0"/>
              <a:t>Alta disponibilidad</a:t>
            </a:r>
          </a:p>
          <a:p>
            <a:pPr lvl="1"/>
            <a:endParaRPr lang="es-ES" dirty="0"/>
          </a:p>
          <a:p>
            <a:pPr lvl="1"/>
            <a:endParaRPr lang="es-ES" dirty="0"/>
          </a:p>
          <a:p>
            <a:pPr lvl="1"/>
            <a:endParaRPr lang="es-ES" dirty="0"/>
          </a:p>
        </p:txBody>
      </p:sp>
    </p:spTree>
    <p:extLst>
      <p:ext uri="{BB962C8B-B14F-4D97-AF65-F5344CB8AC3E}">
        <p14:creationId xmlns:p14="http://schemas.microsoft.com/office/powerpoint/2010/main" val="3108104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2C002-7FFC-A0A7-C085-EF4FBAD2035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C907A63-6EC4-CC62-6CF7-37C123240E7F}"/>
              </a:ext>
            </a:extLst>
          </p:cNvPr>
          <p:cNvSpPr>
            <a:spLocks noGrp="1"/>
          </p:cNvSpPr>
          <p:nvPr>
            <p:ph type="title"/>
          </p:nvPr>
        </p:nvSpPr>
        <p:spPr/>
        <p:txBody>
          <a:bodyPr/>
          <a:lstStyle/>
          <a:p>
            <a:r>
              <a:rPr lang="es-ES" dirty="0"/>
              <a:t>Herramientas</a:t>
            </a:r>
          </a:p>
        </p:txBody>
      </p:sp>
      <p:sp>
        <p:nvSpPr>
          <p:cNvPr id="3" name="Marcador de contenido 2">
            <a:extLst>
              <a:ext uri="{FF2B5EF4-FFF2-40B4-BE49-F238E27FC236}">
                <a16:creationId xmlns:a16="http://schemas.microsoft.com/office/drawing/2014/main" id="{6F444EE6-B879-CDF1-7A52-99B030B85774}"/>
              </a:ext>
            </a:extLst>
          </p:cNvPr>
          <p:cNvSpPr>
            <a:spLocks noGrp="1"/>
          </p:cNvSpPr>
          <p:nvPr>
            <p:ph sz="half" idx="1"/>
          </p:nvPr>
        </p:nvSpPr>
        <p:spPr/>
        <p:txBody>
          <a:bodyPr>
            <a:normAutofit fontScale="92500" lnSpcReduction="20000"/>
          </a:bodyPr>
          <a:lstStyle/>
          <a:p>
            <a:r>
              <a:rPr lang="es-ES" sz="3200" dirty="0"/>
              <a:t>Microsoft</a:t>
            </a:r>
          </a:p>
          <a:p>
            <a:pPr lvl="1"/>
            <a:r>
              <a:rPr lang="es-ES" sz="2800" dirty="0"/>
              <a:t>SQL Server Management Studio (SSMS)</a:t>
            </a:r>
          </a:p>
          <a:p>
            <a:pPr lvl="2"/>
            <a:r>
              <a:rPr lang="es-ES" sz="2400" dirty="0" err="1"/>
              <a:t>DMVs</a:t>
            </a:r>
            <a:endParaRPr lang="es-ES" sz="2400" dirty="0"/>
          </a:p>
          <a:p>
            <a:pPr lvl="2"/>
            <a:r>
              <a:rPr lang="es-ES" sz="2400" dirty="0"/>
              <a:t>Monitor de Actividad</a:t>
            </a:r>
          </a:p>
          <a:p>
            <a:pPr lvl="2"/>
            <a:r>
              <a:rPr lang="es-ES" sz="2400" dirty="0"/>
              <a:t>Eventos Extendidos</a:t>
            </a:r>
          </a:p>
          <a:p>
            <a:pPr lvl="2"/>
            <a:r>
              <a:rPr lang="es-ES" sz="2400" dirty="0" err="1"/>
              <a:t>Query</a:t>
            </a:r>
            <a:r>
              <a:rPr lang="es-ES" sz="2400" dirty="0"/>
              <a:t> Store</a:t>
            </a:r>
          </a:p>
          <a:p>
            <a:pPr lvl="1"/>
            <a:r>
              <a:rPr lang="es-ES" sz="2800" dirty="0"/>
              <a:t>SQL </a:t>
            </a:r>
            <a:r>
              <a:rPr lang="es-ES" sz="2800" dirty="0" err="1"/>
              <a:t>Profiler</a:t>
            </a:r>
            <a:endParaRPr lang="es-ES" sz="2800" dirty="0"/>
          </a:p>
          <a:p>
            <a:r>
              <a:rPr lang="es-ES" sz="3600" dirty="0"/>
              <a:t>Externas de pago:</a:t>
            </a:r>
          </a:p>
          <a:p>
            <a:pPr lvl="1"/>
            <a:r>
              <a:rPr lang="es-ES" sz="3200" dirty="0"/>
              <a:t>Four9s</a:t>
            </a:r>
          </a:p>
          <a:p>
            <a:pPr lvl="1"/>
            <a:r>
              <a:rPr lang="es-ES" sz="3200" dirty="0"/>
              <a:t>SQL </a:t>
            </a:r>
            <a:r>
              <a:rPr lang="es-ES" sz="3200" dirty="0" err="1"/>
              <a:t>Sentry</a:t>
            </a:r>
            <a:r>
              <a:rPr lang="es-ES" sz="3200" dirty="0"/>
              <a:t> de </a:t>
            </a:r>
            <a:r>
              <a:rPr lang="es-ES" sz="3200" dirty="0" err="1"/>
              <a:t>SolarWinds</a:t>
            </a:r>
            <a:endParaRPr lang="es-ES" sz="3200" dirty="0"/>
          </a:p>
          <a:p>
            <a:pPr lvl="1"/>
            <a:r>
              <a:rPr lang="es-ES" sz="3200" dirty="0" err="1"/>
              <a:t>SQLWatch</a:t>
            </a:r>
            <a:r>
              <a:rPr lang="es-ES" sz="3200" dirty="0"/>
              <a:t> (versión gratis)</a:t>
            </a:r>
          </a:p>
          <a:p>
            <a:pPr lvl="1"/>
            <a:r>
              <a:rPr lang="es-ES" sz="3200" dirty="0"/>
              <a:t>Y muchas más…</a:t>
            </a:r>
            <a:endParaRPr lang="es-ES" sz="4400" dirty="0"/>
          </a:p>
          <a:p>
            <a:pPr lvl="1"/>
            <a:endParaRPr lang="es-ES" sz="4000" dirty="0"/>
          </a:p>
          <a:p>
            <a:pPr lvl="1"/>
            <a:endParaRPr lang="es-ES" sz="4000" dirty="0"/>
          </a:p>
        </p:txBody>
      </p:sp>
    </p:spTree>
    <p:extLst>
      <p:ext uri="{BB962C8B-B14F-4D97-AF65-F5344CB8AC3E}">
        <p14:creationId xmlns:p14="http://schemas.microsoft.com/office/powerpoint/2010/main" val="89365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5F558-F165-52B2-4D45-E25CEF15F11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C9EB704-9224-9A7F-F0C0-F36A01925838}"/>
              </a:ext>
            </a:extLst>
          </p:cNvPr>
          <p:cNvSpPr>
            <a:spLocks noGrp="1"/>
          </p:cNvSpPr>
          <p:nvPr>
            <p:ph type="title"/>
          </p:nvPr>
        </p:nvSpPr>
        <p:spPr/>
        <p:txBody>
          <a:bodyPr/>
          <a:lstStyle/>
          <a:p>
            <a:r>
              <a:rPr lang="es-ES" dirty="0" err="1"/>
              <a:t>DMVs</a:t>
            </a:r>
            <a:endParaRPr lang="es-ES" dirty="0"/>
          </a:p>
        </p:txBody>
      </p:sp>
      <p:sp>
        <p:nvSpPr>
          <p:cNvPr id="3" name="Marcador de contenido 2">
            <a:extLst>
              <a:ext uri="{FF2B5EF4-FFF2-40B4-BE49-F238E27FC236}">
                <a16:creationId xmlns:a16="http://schemas.microsoft.com/office/drawing/2014/main" id="{6966A21E-44C7-682E-1FBF-15E1E225B62A}"/>
              </a:ext>
            </a:extLst>
          </p:cNvPr>
          <p:cNvSpPr>
            <a:spLocks noGrp="1"/>
          </p:cNvSpPr>
          <p:nvPr>
            <p:ph idx="1"/>
          </p:nvPr>
        </p:nvSpPr>
        <p:spPr/>
        <p:txBody>
          <a:bodyPr>
            <a:normAutofit fontScale="92500" lnSpcReduction="20000"/>
          </a:bodyPr>
          <a:lstStyle/>
          <a:p>
            <a:r>
              <a:rPr lang="es-ES" sz="2000" dirty="0" err="1"/>
              <a:t>Dinamyc</a:t>
            </a:r>
            <a:r>
              <a:rPr lang="es-ES" sz="2000" dirty="0"/>
              <a:t> Management </a:t>
            </a:r>
            <a:r>
              <a:rPr lang="es-ES" sz="2000" dirty="0" err="1"/>
              <a:t>Views</a:t>
            </a:r>
            <a:endParaRPr lang="es-ES" sz="2000" dirty="0"/>
          </a:p>
          <a:p>
            <a:pPr lvl="1"/>
            <a:r>
              <a:rPr lang="es-ES" sz="1800" dirty="0"/>
              <a:t>Vistas que puedes consultar para temas de administración</a:t>
            </a:r>
          </a:p>
          <a:p>
            <a:r>
              <a:rPr lang="es-ES" sz="2000" dirty="0"/>
              <a:t>Esquema </a:t>
            </a:r>
            <a:r>
              <a:rPr lang="es-ES" sz="2000" dirty="0" err="1"/>
              <a:t>sys</a:t>
            </a:r>
            <a:endParaRPr lang="es-ES" sz="2000" dirty="0"/>
          </a:p>
          <a:p>
            <a:r>
              <a:rPr lang="es-ES" sz="2000" dirty="0"/>
              <a:t>Permisos </a:t>
            </a:r>
          </a:p>
          <a:p>
            <a:pPr lvl="1"/>
            <a:r>
              <a:rPr lang="es-ES" sz="1800" dirty="0"/>
              <a:t>SELECT  del objeto</a:t>
            </a:r>
          </a:p>
          <a:p>
            <a:pPr lvl="1"/>
            <a:r>
              <a:rPr lang="es-ES" sz="1800" dirty="0"/>
              <a:t>VIEW SERVER STATE</a:t>
            </a:r>
          </a:p>
          <a:p>
            <a:pPr lvl="1"/>
            <a:r>
              <a:rPr lang="es-ES" sz="1800" dirty="0"/>
              <a:t>VIEW DATABASE STATE</a:t>
            </a:r>
          </a:p>
          <a:p>
            <a:r>
              <a:rPr lang="es-ES" sz="2000" dirty="0"/>
              <a:t>Tipos:</a:t>
            </a:r>
          </a:p>
          <a:p>
            <a:pPr lvl="1"/>
            <a:r>
              <a:rPr lang="es-ES" sz="1600" dirty="0"/>
              <a:t>Instancia</a:t>
            </a:r>
          </a:p>
          <a:p>
            <a:pPr lvl="1"/>
            <a:r>
              <a:rPr lang="es-ES" sz="1600" dirty="0"/>
              <a:t>Base de datos</a:t>
            </a:r>
          </a:p>
          <a:p>
            <a:r>
              <a:rPr lang="es-ES" sz="2000" dirty="0" err="1"/>
              <a:t>Info</a:t>
            </a:r>
            <a:r>
              <a:rPr lang="es-ES" sz="2000" dirty="0"/>
              <a:t>:</a:t>
            </a:r>
          </a:p>
          <a:p>
            <a:pPr lvl="1"/>
            <a:r>
              <a:rPr lang="es-ES" sz="1800" dirty="0"/>
              <a:t>Grupos de disponibilidad </a:t>
            </a:r>
            <a:r>
              <a:rPr lang="es-ES" sz="1800" dirty="0" err="1"/>
              <a:t>Always</a:t>
            </a:r>
            <a:r>
              <a:rPr lang="es-ES" sz="1800" dirty="0"/>
              <a:t> </a:t>
            </a:r>
            <a:r>
              <a:rPr lang="es-ES" sz="1800" dirty="0" err="1"/>
              <a:t>On</a:t>
            </a:r>
            <a:endParaRPr lang="es-ES" sz="1800" dirty="0"/>
          </a:p>
          <a:p>
            <a:pPr lvl="1"/>
            <a:r>
              <a:rPr lang="es-ES" sz="1800" dirty="0"/>
              <a:t>Información de las bases de datos: archivos, espacio, objetos…</a:t>
            </a:r>
          </a:p>
          <a:p>
            <a:pPr lvl="1"/>
            <a:r>
              <a:rPr lang="es-ES" sz="1800" dirty="0"/>
              <a:t>Información sobre las ejecuciones: esperas, planes, índices,…</a:t>
            </a:r>
          </a:p>
          <a:p>
            <a:pPr lvl="1"/>
            <a:r>
              <a:rPr lang="es-ES" sz="1800" dirty="0"/>
              <a:t>….</a:t>
            </a:r>
            <a:endParaRPr lang="es-ES" sz="4400" dirty="0"/>
          </a:p>
          <a:p>
            <a:pPr lvl="1"/>
            <a:endParaRPr lang="es-ES" sz="4400" dirty="0"/>
          </a:p>
        </p:txBody>
      </p:sp>
      <p:sp>
        <p:nvSpPr>
          <p:cNvPr id="4" name="Título 2">
            <a:extLst>
              <a:ext uri="{FF2B5EF4-FFF2-40B4-BE49-F238E27FC236}">
                <a16:creationId xmlns:a16="http://schemas.microsoft.com/office/drawing/2014/main" id="{6A6F0647-3403-3D6D-628C-DFB7A60A7517}"/>
              </a:ext>
            </a:extLst>
          </p:cNvPr>
          <p:cNvSpPr txBox="1">
            <a:spLocks/>
          </p:cNvSpPr>
          <p:nvPr/>
        </p:nvSpPr>
        <p:spPr>
          <a:xfrm>
            <a:off x="911352" y="5820221"/>
            <a:ext cx="6886448" cy="56718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Lato"/>
              <a:buNone/>
              <a:defRPr sz="1400" b="1"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chemeClr val="dk1"/>
              </a:buClr>
              <a:buSzPts val="1400"/>
              <a:buFont typeface="Lato"/>
              <a:buNone/>
              <a:defRPr sz="1400" b="1" i="0" u="none" strike="noStrike" cap="none">
                <a:solidFill>
                  <a:schemeClr val="dk1"/>
                </a:solidFill>
                <a:latin typeface="Lato"/>
                <a:ea typeface="Lato"/>
                <a:cs typeface="Lato"/>
                <a:sym typeface="Lato"/>
              </a:defRPr>
            </a:lvl2pPr>
            <a:lvl3pPr marR="0" lvl="2" algn="l" rtl="0">
              <a:lnSpc>
                <a:spcPct val="100000"/>
              </a:lnSpc>
              <a:spcBef>
                <a:spcPts val="0"/>
              </a:spcBef>
              <a:spcAft>
                <a:spcPts val="0"/>
              </a:spcAft>
              <a:buClr>
                <a:schemeClr val="dk1"/>
              </a:buClr>
              <a:buSzPts val="1400"/>
              <a:buFont typeface="Lato"/>
              <a:buNone/>
              <a:defRPr sz="1400" b="1" i="0" u="none" strike="noStrike" cap="none">
                <a:solidFill>
                  <a:schemeClr val="dk1"/>
                </a:solidFill>
                <a:latin typeface="Lato"/>
                <a:ea typeface="Lato"/>
                <a:cs typeface="Lato"/>
                <a:sym typeface="Lato"/>
              </a:defRPr>
            </a:lvl3pPr>
            <a:lvl4pPr marR="0" lvl="3" algn="l" rtl="0">
              <a:lnSpc>
                <a:spcPct val="100000"/>
              </a:lnSpc>
              <a:spcBef>
                <a:spcPts val="0"/>
              </a:spcBef>
              <a:spcAft>
                <a:spcPts val="0"/>
              </a:spcAft>
              <a:buClr>
                <a:schemeClr val="dk1"/>
              </a:buClr>
              <a:buSzPts val="1400"/>
              <a:buFont typeface="Lato"/>
              <a:buNone/>
              <a:defRPr sz="1400" b="1" i="0" u="none" strike="noStrike" cap="none">
                <a:solidFill>
                  <a:schemeClr val="dk1"/>
                </a:solidFill>
                <a:latin typeface="Lato"/>
                <a:ea typeface="Lato"/>
                <a:cs typeface="Lato"/>
                <a:sym typeface="Lato"/>
              </a:defRPr>
            </a:lvl4pPr>
            <a:lvl5pPr marR="0" lvl="4" algn="l" rtl="0">
              <a:lnSpc>
                <a:spcPct val="100000"/>
              </a:lnSpc>
              <a:spcBef>
                <a:spcPts val="0"/>
              </a:spcBef>
              <a:spcAft>
                <a:spcPts val="0"/>
              </a:spcAft>
              <a:buClr>
                <a:schemeClr val="dk1"/>
              </a:buClr>
              <a:buSzPts val="1400"/>
              <a:buFont typeface="Lato"/>
              <a:buNone/>
              <a:defRPr sz="1400" b="1" i="0" u="none" strike="noStrike" cap="none">
                <a:solidFill>
                  <a:schemeClr val="dk1"/>
                </a:solidFill>
                <a:latin typeface="Lato"/>
                <a:ea typeface="Lato"/>
                <a:cs typeface="Lato"/>
                <a:sym typeface="Lato"/>
              </a:defRPr>
            </a:lvl5pPr>
            <a:lvl6pPr marR="0" lvl="5" algn="l" rtl="0">
              <a:lnSpc>
                <a:spcPct val="100000"/>
              </a:lnSpc>
              <a:spcBef>
                <a:spcPts val="0"/>
              </a:spcBef>
              <a:spcAft>
                <a:spcPts val="0"/>
              </a:spcAft>
              <a:buClr>
                <a:schemeClr val="dk1"/>
              </a:buClr>
              <a:buSzPts val="1400"/>
              <a:buFont typeface="Lato"/>
              <a:buNone/>
              <a:defRPr sz="1400" b="1" i="0" u="none" strike="noStrike" cap="none">
                <a:solidFill>
                  <a:schemeClr val="dk1"/>
                </a:solidFill>
                <a:latin typeface="Lato"/>
                <a:ea typeface="Lato"/>
                <a:cs typeface="Lato"/>
                <a:sym typeface="Lato"/>
              </a:defRPr>
            </a:lvl6pPr>
            <a:lvl7pPr marR="0" lvl="6" algn="l" rtl="0">
              <a:lnSpc>
                <a:spcPct val="100000"/>
              </a:lnSpc>
              <a:spcBef>
                <a:spcPts val="0"/>
              </a:spcBef>
              <a:spcAft>
                <a:spcPts val="0"/>
              </a:spcAft>
              <a:buClr>
                <a:schemeClr val="dk1"/>
              </a:buClr>
              <a:buSzPts val="1400"/>
              <a:buFont typeface="Lato"/>
              <a:buNone/>
              <a:defRPr sz="1400" b="1" i="0" u="none" strike="noStrike" cap="none">
                <a:solidFill>
                  <a:schemeClr val="dk1"/>
                </a:solidFill>
                <a:latin typeface="Lato"/>
                <a:ea typeface="Lato"/>
                <a:cs typeface="Lato"/>
                <a:sym typeface="Lato"/>
              </a:defRPr>
            </a:lvl7pPr>
            <a:lvl8pPr marR="0" lvl="7" algn="l" rtl="0">
              <a:lnSpc>
                <a:spcPct val="100000"/>
              </a:lnSpc>
              <a:spcBef>
                <a:spcPts val="0"/>
              </a:spcBef>
              <a:spcAft>
                <a:spcPts val="0"/>
              </a:spcAft>
              <a:buClr>
                <a:schemeClr val="dk1"/>
              </a:buClr>
              <a:buSzPts val="1400"/>
              <a:buFont typeface="Lato"/>
              <a:buNone/>
              <a:defRPr sz="1400" b="1" i="0" u="none" strike="noStrike" cap="none">
                <a:solidFill>
                  <a:schemeClr val="dk1"/>
                </a:solidFill>
                <a:latin typeface="Lato"/>
                <a:ea typeface="Lato"/>
                <a:cs typeface="Lato"/>
                <a:sym typeface="Lato"/>
              </a:defRPr>
            </a:lvl8pPr>
            <a:lvl9pPr marR="0" lvl="8" algn="l" rtl="0">
              <a:lnSpc>
                <a:spcPct val="100000"/>
              </a:lnSpc>
              <a:spcBef>
                <a:spcPts val="0"/>
              </a:spcBef>
              <a:spcAft>
                <a:spcPts val="0"/>
              </a:spcAft>
              <a:buClr>
                <a:schemeClr val="dk1"/>
              </a:buClr>
              <a:buSzPts val="1400"/>
              <a:buFont typeface="Lato"/>
              <a:buNone/>
              <a:defRPr sz="1400" b="1" i="0" u="none" strike="noStrike" cap="none">
                <a:solidFill>
                  <a:schemeClr val="dk1"/>
                </a:solidFill>
                <a:latin typeface="Lato"/>
                <a:ea typeface="Lato"/>
                <a:cs typeface="Lato"/>
                <a:sym typeface="Lato"/>
              </a:defRPr>
            </a:lvl9pPr>
          </a:lstStyle>
          <a:p>
            <a:r>
              <a:rPr lang="es-ES" sz="2000" dirty="0">
                <a:solidFill>
                  <a:srgbClr val="2A4F60"/>
                </a:solidFill>
              </a:rPr>
              <a:t>¡Infinidad de información a tu disposición!</a:t>
            </a:r>
            <a:br>
              <a:rPr lang="es-ES" sz="2000" dirty="0">
                <a:solidFill>
                  <a:srgbClr val="2A4F60"/>
                </a:solidFill>
              </a:rPr>
            </a:br>
            <a:endParaRPr lang="es-ES" sz="2000" dirty="0">
              <a:solidFill>
                <a:srgbClr val="2A4F60"/>
              </a:solidFill>
            </a:endParaRPr>
          </a:p>
        </p:txBody>
      </p:sp>
    </p:spTree>
    <p:extLst>
      <p:ext uri="{BB962C8B-B14F-4D97-AF65-F5344CB8AC3E}">
        <p14:creationId xmlns:p14="http://schemas.microsoft.com/office/powerpoint/2010/main" val="3196469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61FB50-A372-ED02-AE9B-26C24242258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EE80DAC-430E-9C0C-0585-D09A226641C8}"/>
              </a:ext>
            </a:extLst>
          </p:cNvPr>
          <p:cNvSpPr>
            <a:spLocks noGrp="1"/>
          </p:cNvSpPr>
          <p:nvPr>
            <p:ph type="title"/>
          </p:nvPr>
        </p:nvSpPr>
        <p:spPr/>
        <p:txBody>
          <a:bodyPr/>
          <a:lstStyle/>
          <a:p>
            <a:r>
              <a:rPr lang="es-ES" dirty="0"/>
              <a:t>Monitor de actividad</a:t>
            </a:r>
          </a:p>
        </p:txBody>
      </p:sp>
      <p:pic>
        <p:nvPicPr>
          <p:cNvPr id="7" name="Imagen 6">
            <a:extLst>
              <a:ext uri="{FF2B5EF4-FFF2-40B4-BE49-F238E27FC236}">
                <a16:creationId xmlns:a16="http://schemas.microsoft.com/office/drawing/2014/main" id="{C97C36ED-7BCE-91D0-CB25-BEEB46C0A5F3}"/>
              </a:ext>
            </a:extLst>
          </p:cNvPr>
          <p:cNvPicPr>
            <a:picLocks noChangeAspect="1"/>
          </p:cNvPicPr>
          <p:nvPr/>
        </p:nvPicPr>
        <p:blipFill>
          <a:blip r:embed="rId3"/>
          <a:srcRect t="4" b="28946"/>
          <a:stretch/>
        </p:blipFill>
        <p:spPr>
          <a:xfrm>
            <a:off x="838200" y="1619931"/>
            <a:ext cx="2483373" cy="3816000"/>
          </a:xfrm>
          <a:prstGeom prst="rect">
            <a:avLst/>
          </a:prstGeom>
        </p:spPr>
      </p:pic>
      <p:pic>
        <p:nvPicPr>
          <p:cNvPr id="8" name="Imagen 7">
            <a:extLst>
              <a:ext uri="{FF2B5EF4-FFF2-40B4-BE49-F238E27FC236}">
                <a16:creationId xmlns:a16="http://schemas.microsoft.com/office/drawing/2014/main" id="{A020EB5E-C2C5-C147-4D68-5808472CF54D}"/>
              </a:ext>
            </a:extLst>
          </p:cNvPr>
          <p:cNvPicPr>
            <a:picLocks noChangeAspect="1"/>
          </p:cNvPicPr>
          <p:nvPr/>
        </p:nvPicPr>
        <p:blipFill>
          <a:blip r:embed="rId4"/>
          <a:stretch>
            <a:fillRect/>
          </a:stretch>
        </p:blipFill>
        <p:spPr>
          <a:xfrm>
            <a:off x="3446531" y="1690688"/>
            <a:ext cx="8447903" cy="3991677"/>
          </a:xfrm>
          <a:prstGeom prst="rect">
            <a:avLst/>
          </a:prstGeom>
        </p:spPr>
      </p:pic>
    </p:spTree>
    <p:extLst>
      <p:ext uri="{BB962C8B-B14F-4D97-AF65-F5344CB8AC3E}">
        <p14:creationId xmlns:p14="http://schemas.microsoft.com/office/powerpoint/2010/main" val="1704008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46154-F8A0-460B-990D-01407CAAF85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002DD51-ED08-2477-C6BF-CC3970D55C6F}"/>
              </a:ext>
            </a:extLst>
          </p:cNvPr>
          <p:cNvSpPr>
            <a:spLocks noGrp="1"/>
          </p:cNvSpPr>
          <p:nvPr>
            <p:ph type="title"/>
          </p:nvPr>
        </p:nvSpPr>
        <p:spPr/>
        <p:txBody>
          <a:bodyPr/>
          <a:lstStyle/>
          <a:p>
            <a:r>
              <a:rPr lang="es-ES" dirty="0"/>
              <a:t>Monitor de actividad</a:t>
            </a:r>
          </a:p>
        </p:txBody>
      </p:sp>
      <p:pic>
        <p:nvPicPr>
          <p:cNvPr id="3" name="Imagen 2">
            <a:extLst>
              <a:ext uri="{FF2B5EF4-FFF2-40B4-BE49-F238E27FC236}">
                <a16:creationId xmlns:a16="http://schemas.microsoft.com/office/drawing/2014/main" id="{4397B41D-B454-AB8D-3435-03E962EFAE90}"/>
              </a:ext>
            </a:extLst>
          </p:cNvPr>
          <p:cNvPicPr>
            <a:picLocks noChangeAspect="1"/>
          </p:cNvPicPr>
          <p:nvPr/>
        </p:nvPicPr>
        <p:blipFill>
          <a:blip r:embed="rId2"/>
          <a:stretch>
            <a:fillRect/>
          </a:stretch>
        </p:blipFill>
        <p:spPr>
          <a:xfrm>
            <a:off x="838200" y="1690688"/>
            <a:ext cx="8887923" cy="1453604"/>
          </a:xfrm>
          <a:prstGeom prst="rect">
            <a:avLst/>
          </a:prstGeom>
        </p:spPr>
      </p:pic>
      <p:pic>
        <p:nvPicPr>
          <p:cNvPr id="4" name="Imagen 3">
            <a:extLst>
              <a:ext uri="{FF2B5EF4-FFF2-40B4-BE49-F238E27FC236}">
                <a16:creationId xmlns:a16="http://schemas.microsoft.com/office/drawing/2014/main" id="{F65386E7-E9F3-4B13-EA12-1ABD5BE1286B}"/>
              </a:ext>
            </a:extLst>
          </p:cNvPr>
          <p:cNvPicPr>
            <a:picLocks noChangeAspect="1"/>
          </p:cNvPicPr>
          <p:nvPr/>
        </p:nvPicPr>
        <p:blipFill>
          <a:blip r:embed="rId3"/>
          <a:stretch>
            <a:fillRect/>
          </a:stretch>
        </p:blipFill>
        <p:spPr>
          <a:xfrm>
            <a:off x="838200" y="3253149"/>
            <a:ext cx="6060331" cy="1937657"/>
          </a:xfrm>
          <a:prstGeom prst="rect">
            <a:avLst/>
          </a:prstGeom>
        </p:spPr>
      </p:pic>
    </p:spTree>
    <p:extLst>
      <p:ext uri="{BB962C8B-B14F-4D97-AF65-F5344CB8AC3E}">
        <p14:creationId xmlns:p14="http://schemas.microsoft.com/office/powerpoint/2010/main" val="284294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C7C0F4-0510-F3B8-061F-FA9FA953C43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AD20EDA-0DD8-D827-5F59-04AEA53F8232}"/>
              </a:ext>
            </a:extLst>
          </p:cNvPr>
          <p:cNvSpPr>
            <a:spLocks noGrp="1"/>
          </p:cNvSpPr>
          <p:nvPr>
            <p:ph type="title"/>
          </p:nvPr>
        </p:nvSpPr>
        <p:spPr/>
        <p:txBody>
          <a:bodyPr/>
          <a:lstStyle/>
          <a:p>
            <a:r>
              <a:rPr lang="es-ES" dirty="0"/>
              <a:t>Monitor de actividad</a:t>
            </a:r>
          </a:p>
        </p:txBody>
      </p:sp>
      <p:pic>
        <p:nvPicPr>
          <p:cNvPr id="5" name="Imagen 4">
            <a:extLst>
              <a:ext uri="{FF2B5EF4-FFF2-40B4-BE49-F238E27FC236}">
                <a16:creationId xmlns:a16="http://schemas.microsoft.com/office/drawing/2014/main" id="{4B8A2316-5859-AD95-9ADC-3FB6478E8384}"/>
              </a:ext>
            </a:extLst>
          </p:cNvPr>
          <p:cNvPicPr>
            <a:picLocks noChangeAspect="1"/>
          </p:cNvPicPr>
          <p:nvPr/>
        </p:nvPicPr>
        <p:blipFill>
          <a:blip r:embed="rId2"/>
          <a:stretch>
            <a:fillRect/>
          </a:stretch>
        </p:blipFill>
        <p:spPr>
          <a:xfrm>
            <a:off x="838200" y="1750576"/>
            <a:ext cx="7511141" cy="1678424"/>
          </a:xfrm>
          <a:prstGeom prst="rect">
            <a:avLst/>
          </a:prstGeom>
        </p:spPr>
      </p:pic>
      <p:pic>
        <p:nvPicPr>
          <p:cNvPr id="6" name="Imagen 5">
            <a:extLst>
              <a:ext uri="{FF2B5EF4-FFF2-40B4-BE49-F238E27FC236}">
                <a16:creationId xmlns:a16="http://schemas.microsoft.com/office/drawing/2014/main" id="{9BB599FC-BB7B-ADC6-DD00-53A04B6F7E0B}"/>
              </a:ext>
            </a:extLst>
          </p:cNvPr>
          <p:cNvPicPr>
            <a:picLocks noChangeAspect="1"/>
          </p:cNvPicPr>
          <p:nvPr/>
        </p:nvPicPr>
        <p:blipFill>
          <a:blip r:embed="rId3"/>
          <a:stretch>
            <a:fillRect/>
          </a:stretch>
        </p:blipFill>
        <p:spPr>
          <a:xfrm>
            <a:off x="900498" y="3518958"/>
            <a:ext cx="5540216" cy="1504297"/>
          </a:xfrm>
          <a:prstGeom prst="rect">
            <a:avLst/>
          </a:prstGeom>
        </p:spPr>
      </p:pic>
      <p:pic>
        <p:nvPicPr>
          <p:cNvPr id="7" name="Imagen 6">
            <a:extLst>
              <a:ext uri="{FF2B5EF4-FFF2-40B4-BE49-F238E27FC236}">
                <a16:creationId xmlns:a16="http://schemas.microsoft.com/office/drawing/2014/main" id="{C32D61D4-34F8-BBF6-3A23-C04F3F4F1415}"/>
              </a:ext>
            </a:extLst>
          </p:cNvPr>
          <p:cNvPicPr>
            <a:picLocks noChangeAspect="1"/>
          </p:cNvPicPr>
          <p:nvPr/>
        </p:nvPicPr>
        <p:blipFill>
          <a:blip r:embed="rId4"/>
          <a:stretch>
            <a:fillRect/>
          </a:stretch>
        </p:blipFill>
        <p:spPr>
          <a:xfrm>
            <a:off x="900498" y="5113213"/>
            <a:ext cx="7932738" cy="560346"/>
          </a:xfrm>
          <a:prstGeom prst="rect">
            <a:avLst/>
          </a:prstGeom>
        </p:spPr>
      </p:pic>
    </p:spTree>
    <p:extLst>
      <p:ext uri="{BB962C8B-B14F-4D97-AF65-F5344CB8AC3E}">
        <p14:creationId xmlns:p14="http://schemas.microsoft.com/office/powerpoint/2010/main" val="1420882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667401-48F9-3561-7832-626DB74DA845}"/>
              </a:ext>
            </a:extLst>
          </p:cNvPr>
          <p:cNvSpPr>
            <a:spLocks noGrp="1"/>
          </p:cNvSpPr>
          <p:nvPr>
            <p:ph type="title"/>
          </p:nvPr>
        </p:nvSpPr>
        <p:spPr/>
        <p:txBody>
          <a:bodyPr/>
          <a:lstStyle/>
          <a:p>
            <a:r>
              <a:rPr lang="es-ES" dirty="0"/>
              <a:t>Monitor </a:t>
            </a:r>
            <a:r>
              <a:rPr lang="es-ES" dirty="0" err="1"/>
              <a:t>Always</a:t>
            </a:r>
            <a:r>
              <a:rPr lang="es-ES" dirty="0"/>
              <a:t> </a:t>
            </a:r>
            <a:r>
              <a:rPr lang="es-ES" dirty="0" err="1"/>
              <a:t>On</a:t>
            </a:r>
            <a:endParaRPr lang="es-ES" dirty="0"/>
          </a:p>
        </p:txBody>
      </p:sp>
      <p:pic>
        <p:nvPicPr>
          <p:cNvPr id="4" name="Imagen 3">
            <a:extLst>
              <a:ext uri="{FF2B5EF4-FFF2-40B4-BE49-F238E27FC236}">
                <a16:creationId xmlns:a16="http://schemas.microsoft.com/office/drawing/2014/main" id="{A35F795A-BB57-1E0A-4838-6D38AA5606B8}"/>
              </a:ext>
            </a:extLst>
          </p:cNvPr>
          <p:cNvPicPr>
            <a:picLocks noChangeAspect="1"/>
          </p:cNvPicPr>
          <p:nvPr/>
        </p:nvPicPr>
        <p:blipFill>
          <a:blip r:embed="rId2"/>
          <a:stretch>
            <a:fillRect/>
          </a:stretch>
        </p:blipFill>
        <p:spPr>
          <a:xfrm>
            <a:off x="2498913" y="1275566"/>
            <a:ext cx="7194173" cy="5107234"/>
          </a:xfrm>
          <a:prstGeom prst="rect">
            <a:avLst/>
          </a:prstGeom>
        </p:spPr>
      </p:pic>
    </p:spTree>
    <p:extLst>
      <p:ext uri="{BB962C8B-B14F-4D97-AF65-F5344CB8AC3E}">
        <p14:creationId xmlns:p14="http://schemas.microsoft.com/office/powerpoint/2010/main" val="3965977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E28367-1403-7EF0-07F0-9FFBAD4B7FF8}"/>
              </a:ext>
            </a:extLst>
          </p:cNvPr>
          <p:cNvSpPr>
            <a:spLocks noGrp="1"/>
          </p:cNvSpPr>
          <p:nvPr>
            <p:ph type="title"/>
          </p:nvPr>
        </p:nvSpPr>
        <p:spPr/>
        <p:txBody>
          <a:bodyPr/>
          <a:lstStyle/>
          <a:p>
            <a:r>
              <a:rPr lang="es-ES" dirty="0"/>
              <a:t>SQL </a:t>
            </a:r>
            <a:r>
              <a:rPr lang="es-ES" dirty="0" err="1"/>
              <a:t>Profiler</a:t>
            </a:r>
            <a:endParaRPr lang="es-ES" dirty="0"/>
          </a:p>
        </p:txBody>
      </p:sp>
      <p:sp>
        <p:nvSpPr>
          <p:cNvPr id="3" name="Marcador de contenido 2">
            <a:extLst>
              <a:ext uri="{FF2B5EF4-FFF2-40B4-BE49-F238E27FC236}">
                <a16:creationId xmlns:a16="http://schemas.microsoft.com/office/drawing/2014/main" id="{191D3235-013A-CCEA-409F-367F487DEE17}"/>
              </a:ext>
            </a:extLst>
          </p:cNvPr>
          <p:cNvSpPr>
            <a:spLocks noGrp="1"/>
          </p:cNvSpPr>
          <p:nvPr>
            <p:ph idx="1"/>
          </p:nvPr>
        </p:nvSpPr>
        <p:spPr/>
        <p:txBody>
          <a:bodyPr>
            <a:normAutofit fontScale="92500"/>
          </a:bodyPr>
          <a:lstStyle/>
          <a:p>
            <a:r>
              <a:rPr lang="es-ES" sz="2400" dirty="0"/>
              <a:t>Interfaz para crear, administrar seguimientos y analizar y reproducir resultados</a:t>
            </a:r>
          </a:p>
          <a:p>
            <a:r>
              <a:rPr lang="es-ES" sz="2400" dirty="0">
                <a:solidFill>
                  <a:srgbClr val="FF0000"/>
                </a:solidFill>
              </a:rPr>
              <a:t>No recomendable su uso en PROD (captura síncrona)</a:t>
            </a:r>
          </a:p>
          <a:p>
            <a:r>
              <a:rPr lang="es-ES" sz="2400" dirty="0"/>
              <a:t>Microsoft dice que </a:t>
            </a:r>
            <a:r>
              <a:rPr lang="es-ES" sz="2400" b="1" dirty="0"/>
              <a:t>está en desuso</a:t>
            </a:r>
            <a:r>
              <a:rPr lang="es-ES" sz="2400" dirty="0"/>
              <a:t>, se quitará  y se sustituirá por Eventos Extendidos</a:t>
            </a:r>
          </a:p>
          <a:p>
            <a:r>
              <a:rPr lang="es-ES" sz="2400" dirty="0" err="1"/>
              <a:t>Info</a:t>
            </a:r>
            <a:r>
              <a:rPr lang="es-ES" sz="2400" dirty="0"/>
              <a:t> sobre:</a:t>
            </a:r>
          </a:p>
          <a:p>
            <a:pPr lvl="1"/>
            <a:r>
              <a:rPr lang="es-ES" sz="2000" dirty="0"/>
              <a:t>Lecturas</a:t>
            </a:r>
          </a:p>
          <a:p>
            <a:pPr lvl="1"/>
            <a:r>
              <a:rPr lang="es-ES" sz="2000" dirty="0"/>
              <a:t>Escrituras</a:t>
            </a:r>
          </a:p>
          <a:p>
            <a:pPr lvl="1"/>
            <a:r>
              <a:rPr lang="es-ES" sz="2000" dirty="0"/>
              <a:t>Consumo de CPU</a:t>
            </a:r>
          </a:p>
          <a:p>
            <a:pPr lvl="1"/>
            <a:r>
              <a:rPr lang="es-ES" sz="2000" dirty="0"/>
              <a:t>Planes de ejecución generados</a:t>
            </a:r>
          </a:p>
          <a:p>
            <a:pPr lvl="1"/>
            <a:r>
              <a:rPr lang="es-ES" sz="2000" dirty="0"/>
              <a:t>Cuando empieza y cuando termina un </a:t>
            </a:r>
            <a:r>
              <a:rPr lang="es-ES" sz="2000" dirty="0" err="1"/>
              <a:t>stmt</a:t>
            </a:r>
            <a:endParaRPr lang="es-ES" sz="2000" dirty="0"/>
          </a:p>
          <a:p>
            <a:pPr lvl="1"/>
            <a:r>
              <a:rPr lang="es-ES" sz="2000" dirty="0"/>
              <a:t>Muchos más eventos </a:t>
            </a:r>
          </a:p>
          <a:p>
            <a:r>
              <a:rPr lang="es-ES" sz="2400" b="1" dirty="0"/>
              <a:t>Sirve también para monitorizar consultas en SSAS (y modelos de </a:t>
            </a:r>
            <a:r>
              <a:rPr lang="es-ES" sz="2400" b="1" dirty="0" err="1"/>
              <a:t>PowerBI</a:t>
            </a:r>
            <a:r>
              <a:rPr lang="es-ES" sz="2400" b="1" dirty="0"/>
              <a:t>)</a:t>
            </a:r>
          </a:p>
        </p:txBody>
      </p:sp>
    </p:spTree>
    <p:extLst>
      <p:ext uri="{BB962C8B-B14F-4D97-AF65-F5344CB8AC3E}">
        <p14:creationId xmlns:p14="http://schemas.microsoft.com/office/powerpoint/2010/main" val="80761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D62274-3156-8C93-ABD6-7AC1EA13C1BE}"/>
              </a:ext>
            </a:extLst>
          </p:cNvPr>
          <p:cNvSpPr>
            <a:spLocks noGrp="1"/>
          </p:cNvSpPr>
          <p:nvPr>
            <p:ph type="title"/>
          </p:nvPr>
        </p:nvSpPr>
        <p:spPr/>
        <p:txBody>
          <a:bodyPr/>
          <a:lstStyle/>
          <a:p>
            <a:r>
              <a:rPr lang="es-ES" dirty="0"/>
              <a:t>Eventos Extendidos</a:t>
            </a:r>
          </a:p>
        </p:txBody>
      </p:sp>
      <p:sp>
        <p:nvSpPr>
          <p:cNvPr id="3" name="Marcador de contenido 2">
            <a:extLst>
              <a:ext uri="{FF2B5EF4-FFF2-40B4-BE49-F238E27FC236}">
                <a16:creationId xmlns:a16="http://schemas.microsoft.com/office/drawing/2014/main" id="{287837CC-CB4F-5C91-A881-D9E34B232A73}"/>
              </a:ext>
            </a:extLst>
          </p:cNvPr>
          <p:cNvSpPr>
            <a:spLocks noGrp="1"/>
          </p:cNvSpPr>
          <p:nvPr>
            <p:ph idx="1"/>
          </p:nvPr>
        </p:nvSpPr>
        <p:spPr/>
        <p:txBody>
          <a:bodyPr/>
          <a:lstStyle/>
          <a:p>
            <a:r>
              <a:rPr lang="es-ES" sz="2800" dirty="0"/>
              <a:t>Vienen para sustituir al </a:t>
            </a:r>
            <a:r>
              <a:rPr lang="es-ES" sz="2800" dirty="0" err="1"/>
              <a:t>Profiler</a:t>
            </a:r>
            <a:r>
              <a:rPr lang="es-ES" sz="2800" dirty="0"/>
              <a:t>, siendo menos invasivo/dañino (captura asíncrona)</a:t>
            </a:r>
          </a:p>
          <a:p>
            <a:endParaRPr lang="es-ES" dirty="0"/>
          </a:p>
        </p:txBody>
      </p:sp>
      <p:pic>
        <p:nvPicPr>
          <p:cNvPr id="4" name="Imagen 3">
            <a:extLst>
              <a:ext uri="{FF2B5EF4-FFF2-40B4-BE49-F238E27FC236}">
                <a16:creationId xmlns:a16="http://schemas.microsoft.com/office/drawing/2014/main" id="{D9558506-50CD-3B9E-3F2C-15ED75899B9A}"/>
              </a:ext>
            </a:extLst>
          </p:cNvPr>
          <p:cNvPicPr>
            <a:picLocks noChangeAspect="1"/>
          </p:cNvPicPr>
          <p:nvPr/>
        </p:nvPicPr>
        <p:blipFill>
          <a:blip r:embed="rId3"/>
          <a:stretch>
            <a:fillRect/>
          </a:stretch>
        </p:blipFill>
        <p:spPr>
          <a:xfrm>
            <a:off x="1076335" y="2466597"/>
            <a:ext cx="2679587" cy="3791577"/>
          </a:xfrm>
          <a:prstGeom prst="rect">
            <a:avLst/>
          </a:prstGeom>
        </p:spPr>
      </p:pic>
      <p:pic>
        <p:nvPicPr>
          <p:cNvPr id="5" name="Imagen 4">
            <a:extLst>
              <a:ext uri="{FF2B5EF4-FFF2-40B4-BE49-F238E27FC236}">
                <a16:creationId xmlns:a16="http://schemas.microsoft.com/office/drawing/2014/main" id="{D566B312-5D06-64B4-2AA0-FDDE92DC9A82}"/>
              </a:ext>
            </a:extLst>
          </p:cNvPr>
          <p:cNvPicPr>
            <a:picLocks noChangeAspect="1"/>
          </p:cNvPicPr>
          <p:nvPr/>
        </p:nvPicPr>
        <p:blipFill>
          <a:blip r:embed="rId4"/>
          <a:stretch>
            <a:fillRect/>
          </a:stretch>
        </p:blipFill>
        <p:spPr>
          <a:xfrm>
            <a:off x="4101702" y="3106404"/>
            <a:ext cx="3077004" cy="2257740"/>
          </a:xfrm>
          <a:prstGeom prst="rect">
            <a:avLst/>
          </a:prstGeom>
        </p:spPr>
      </p:pic>
    </p:spTree>
    <p:extLst>
      <p:ext uri="{BB962C8B-B14F-4D97-AF65-F5344CB8AC3E}">
        <p14:creationId xmlns:p14="http://schemas.microsoft.com/office/powerpoint/2010/main" val="4147762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E627DC-F12E-CFBF-922F-21E4A4996D8B}"/>
              </a:ext>
            </a:extLst>
          </p:cNvPr>
          <p:cNvSpPr>
            <a:spLocks noGrp="1"/>
          </p:cNvSpPr>
          <p:nvPr>
            <p:ph type="title"/>
          </p:nvPr>
        </p:nvSpPr>
        <p:spPr/>
        <p:txBody>
          <a:bodyPr/>
          <a:lstStyle/>
          <a:p>
            <a:r>
              <a:rPr lang="es-ES" dirty="0" err="1"/>
              <a:t>Query</a:t>
            </a:r>
            <a:r>
              <a:rPr lang="es-ES" dirty="0"/>
              <a:t> Store</a:t>
            </a:r>
          </a:p>
        </p:txBody>
      </p:sp>
      <p:pic>
        <p:nvPicPr>
          <p:cNvPr id="4" name="Imagen 3">
            <a:extLst>
              <a:ext uri="{FF2B5EF4-FFF2-40B4-BE49-F238E27FC236}">
                <a16:creationId xmlns:a16="http://schemas.microsoft.com/office/drawing/2014/main" id="{C8AA1776-F739-D6CC-2B90-473426A663CE}"/>
              </a:ext>
            </a:extLst>
          </p:cNvPr>
          <p:cNvPicPr>
            <a:picLocks noChangeAspect="1"/>
          </p:cNvPicPr>
          <p:nvPr/>
        </p:nvPicPr>
        <p:blipFill>
          <a:blip r:embed="rId3"/>
          <a:stretch>
            <a:fillRect/>
          </a:stretch>
        </p:blipFill>
        <p:spPr>
          <a:xfrm>
            <a:off x="305485" y="1445569"/>
            <a:ext cx="5358589" cy="4663829"/>
          </a:xfrm>
          <a:prstGeom prst="rect">
            <a:avLst/>
          </a:prstGeom>
        </p:spPr>
      </p:pic>
      <p:pic>
        <p:nvPicPr>
          <p:cNvPr id="6" name="Imagen 5">
            <a:extLst>
              <a:ext uri="{FF2B5EF4-FFF2-40B4-BE49-F238E27FC236}">
                <a16:creationId xmlns:a16="http://schemas.microsoft.com/office/drawing/2014/main" id="{07FAFB41-7F11-E2EF-EA37-4D0BC147BD18}"/>
              </a:ext>
            </a:extLst>
          </p:cNvPr>
          <p:cNvPicPr>
            <a:picLocks noChangeAspect="1"/>
          </p:cNvPicPr>
          <p:nvPr/>
        </p:nvPicPr>
        <p:blipFill>
          <a:blip r:embed="rId4"/>
          <a:stretch>
            <a:fillRect/>
          </a:stretch>
        </p:blipFill>
        <p:spPr>
          <a:xfrm>
            <a:off x="5856947" y="1463453"/>
            <a:ext cx="2651990" cy="1760373"/>
          </a:xfrm>
          <a:prstGeom prst="rect">
            <a:avLst/>
          </a:prstGeom>
        </p:spPr>
      </p:pic>
      <p:pic>
        <p:nvPicPr>
          <p:cNvPr id="8" name="Imagen 7">
            <a:extLst>
              <a:ext uri="{FF2B5EF4-FFF2-40B4-BE49-F238E27FC236}">
                <a16:creationId xmlns:a16="http://schemas.microsoft.com/office/drawing/2014/main" id="{1EEE5AC7-5317-6A32-766B-595627CFBF72}"/>
              </a:ext>
            </a:extLst>
          </p:cNvPr>
          <p:cNvPicPr>
            <a:picLocks noChangeAspect="1"/>
          </p:cNvPicPr>
          <p:nvPr/>
        </p:nvPicPr>
        <p:blipFill>
          <a:blip r:embed="rId5"/>
          <a:stretch>
            <a:fillRect/>
          </a:stretch>
        </p:blipFill>
        <p:spPr>
          <a:xfrm>
            <a:off x="8075007" y="1463453"/>
            <a:ext cx="2915057" cy="1400370"/>
          </a:xfrm>
          <a:prstGeom prst="rect">
            <a:avLst/>
          </a:prstGeom>
        </p:spPr>
      </p:pic>
    </p:spTree>
    <p:extLst>
      <p:ext uri="{BB962C8B-B14F-4D97-AF65-F5344CB8AC3E}">
        <p14:creationId xmlns:p14="http://schemas.microsoft.com/office/powerpoint/2010/main" val="387143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322A052-41E8-0E7A-B5FA-30038F9A8F01}"/>
              </a:ext>
            </a:extLst>
          </p:cNvPr>
          <p:cNvSpPr>
            <a:spLocks noGrp="1"/>
          </p:cNvSpPr>
          <p:nvPr>
            <p:ph type="title"/>
          </p:nvPr>
        </p:nvSpPr>
        <p:spPr/>
        <p:txBody>
          <a:bodyPr/>
          <a:lstStyle/>
          <a:p>
            <a:r>
              <a:rPr lang="es-ES" dirty="0"/>
              <a:t>Normalización: ¿Por qué?</a:t>
            </a:r>
          </a:p>
        </p:txBody>
      </p:sp>
      <p:sp>
        <p:nvSpPr>
          <p:cNvPr id="5" name="Marcador de contenido 4">
            <a:extLst>
              <a:ext uri="{FF2B5EF4-FFF2-40B4-BE49-F238E27FC236}">
                <a16:creationId xmlns:a16="http://schemas.microsoft.com/office/drawing/2014/main" id="{608B97CF-8BCB-EF23-099F-8A070DF684B6}"/>
              </a:ext>
            </a:extLst>
          </p:cNvPr>
          <p:cNvSpPr>
            <a:spLocks noGrp="1"/>
          </p:cNvSpPr>
          <p:nvPr>
            <p:ph idx="1"/>
          </p:nvPr>
        </p:nvSpPr>
        <p:spPr/>
        <p:txBody>
          <a:bodyPr/>
          <a:lstStyle/>
          <a:p>
            <a:r>
              <a:rPr lang="es-ES" dirty="0"/>
              <a:t>Una tabla mal normalizada obliga a leer más datos de los necesarios.</a:t>
            </a:r>
          </a:p>
          <a:p>
            <a:r>
              <a:rPr lang="es-ES" dirty="0"/>
              <a:t>Más datos leídos implican más I/O, más CPU, más memoria y planes peores.</a:t>
            </a:r>
          </a:p>
          <a:p>
            <a:r>
              <a:rPr lang="es-ES" dirty="0"/>
              <a:t>El optimizador no puede elegir buenas estadísticas si la distribución está contaminada por repetición o valores semánticamente distintos mezclados.</a:t>
            </a:r>
          </a:p>
          <a:p>
            <a:r>
              <a:rPr lang="es-ES" dirty="0"/>
              <a:t>Cuanto más grande y ancha sea una tabla, menos efectiva es la caché.</a:t>
            </a:r>
          </a:p>
        </p:txBody>
      </p:sp>
    </p:spTree>
    <p:extLst>
      <p:ext uri="{BB962C8B-B14F-4D97-AF65-F5344CB8AC3E}">
        <p14:creationId xmlns:p14="http://schemas.microsoft.com/office/powerpoint/2010/main" val="35998963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BF29E7-8B8A-F2A4-42CC-6AEB018025B9}"/>
              </a:ext>
            </a:extLst>
          </p:cNvPr>
          <p:cNvSpPr>
            <a:spLocks noGrp="1"/>
          </p:cNvSpPr>
          <p:nvPr>
            <p:ph type="title"/>
          </p:nvPr>
        </p:nvSpPr>
        <p:spPr/>
        <p:txBody>
          <a:bodyPr/>
          <a:lstStyle/>
          <a:p>
            <a:r>
              <a:rPr lang="es-ES" dirty="0"/>
              <a:t>Four9s</a:t>
            </a:r>
          </a:p>
        </p:txBody>
      </p:sp>
      <p:sp>
        <p:nvSpPr>
          <p:cNvPr id="3" name="Marcador de contenido 2">
            <a:extLst>
              <a:ext uri="{FF2B5EF4-FFF2-40B4-BE49-F238E27FC236}">
                <a16:creationId xmlns:a16="http://schemas.microsoft.com/office/drawing/2014/main" id="{260713E1-006A-5B94-D7AF-9E7D9518715D}"/>
              </a:ext>
            </a:extLst>
          </p:cNvPr>
          <p:cNvSpPr>
            <a:spLocks noGrp="1"/>
          </p:cNvSpPr>
          <p:nvPr>
            <p:ph idx="4294967295"/>
          </p:nvPr>
        </p:nvSpPr>
        <p:spPr>
          <a:xfrm>
            <a:off x="768485" y="1825626"/>
            <a:ext cx="2870200" cy="4351338"/>
          </a:xfrm>
        </p:spPr>
        <p:txBody>
          <a:bodyPr/>
          <a:lstStyle/>
          <a:p>
            <a:r>
              <a:rPr lang="es-ES" sz="1800" dirty="0"/>
              <a:t>Software del Grupo </a:t>
            </a:r>
            <a:r>
              <a:rPr lang="es-ES" sz="1800" dirty="0" err="1"/>
              <a:t>RETABet</a:t>
            </a:r>
            <a:r>
              <a:rPr lang="es-ES" sz="1800" dirty="0"/>
              <a:t> de </a:t>
            </a:r>
            <a:r>
              <a:rPr lang="es-ES" sz="1800" dirty="0" err="1"/>
              <a:t>Observabilidad</a:t>
            </a:r>
            <a:r>
              <a:rPr lang="es-ES" sz="1800" dirty="0"/>
              <a:t> de SQL Server (</a:t>
            </a:r>
            <a:r>
              <a:rPr lang="es-ES" sz="1800" dirty="0">
                <a:solidFill>
                  <a:schemeClr val="tx1"/>
                </a:solidFill>
                <a:hlinkClick r:id="rId2">
                  <a:extLst>
                    <a:ext uri="{A12FA001-AC4F-418D-AE19-62706E023703}">
                      <ahyp:hlinkClr xmlns:ahyp="http://schemas.microsoft.com/office/drawing/2018/hyperlinkcolor" val="tx"/>
                    </a:ext>
                  </a:extLst>
                </a:hlinkClick>
              </a:rPr>
              <a:t>https://www.four9s.es</a:t>
            </a:r>
            <a:r>
              <a:rPr lang="es-ES" sz="1800" dirty="0"/>
              <a:t>)</a:t>
            </a:r>
          </a:p>
          <a:p>
            <a:r>
              <a:rPr lang="es-ES" sz="1800" dirty="0"/>
              <a:t>Aglutina todo lo anterior en una misma interfaz gráfica.</a:t>
            </a:r>
          </a:p>
          <a:p>
            <a:pPr lvl="1"/>
            <a:r>
              <a:rPr lang="es-ES" sz="1600" dirty="0"/>
              <a:t>Más sencillo</a:t>
            </a:r>
          </a:p>
          <a:p>
            <a:pPr lvl="1"/>
            <a:r>
              <a:rPr lang="es-ES" sz="1600" dirty="0"/>
              <a:t>Más control</a:t>
            </a:r>
          </a:p>
          <a:p>
            <a:pPr lvl="1"/>
            <a:r>
              <a:rPr lang="es-ES" sz="1600" dirty="0"/>
              <a:t>Más </a:t>
            </a:r>
            <a:r>
              <a:rPr lang="es-ES" sz="1600" dirty="0" err="1"/>
              <a:t>traceo</a:t>
            </a:r>
            <a:r>
              <a:rPr lang="es-ES" sz="1600" dirty="0"/>
              <a:t> de los acontecimientos</a:t>
            </a:r>
          </a:p>
          <a:p>
            <a:endParaRPr lang="es-ES" dirty="0"/>
          </a:p>
        </p:txBody>
      </p:sp>
      <p:pic>
        <p:nvPicPr>
          <p:cNvPr id="4" name="Picture 2">
            <a:extLst>
              <a:ext uri="{FF2B5EF4-FFF2-40B4-BE49-F238E27FC236}">
                <a16:creationId xmlns:a16="http://schemas.microsoft.com/office/drawing/2014/main" id="{748835E5-B740-2A61-CAB4-3EC8B96E39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2316" y="1909188"/>
            <a:ext cx="7940047" cy="4267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50369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8C7329-28D7-A03A-D86F-A5836ED88798}"/>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842E6690-5407-3862-37A9-85E94D63B1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825" y="1409383"/>
            <a:ext cx="8818992" cy="474020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1189D438-A2D1-2379-6ADE-15DB4357B2D1}"/>
              </a:ext>
            </a:extLst>
          </p:cNvPr>
          <p:cNvSpPr>
            <a:spLocks noGrp="1"/>
          </p:cNvSpPr>
          <p:nvPr>
            <p:ph type="title"/>
          </p:nvPr>
        </p:nvSpPr>
        <p:spPr/>
        <p:txBody>
          <a:bodyPr/>
          <a:lstStyle/>
          <a:p>
            <a:r>
              <a:rPr lang="es-ES" dirty="0"/>
              <a:t>Four9s</a:t>
            </a:r>
          </a:p>
        </p:txBody>
      </p:sp>
    </p:spTree>
    <p:extLst>
      <p:ext uri="{BB962C8B-B14F-4D97-AF65-F5344CB8AC3E}">
        <p14:creationId xmlns:p14="http://schemas.microsoft.com/office/powerpoint/2010/main" val="34090760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311D77-F538-38D6-BA20-932420628179}"/>
              </a:ext>
            </a:extLst>
          </p:cNvPr>
          <p:cNvSpPr>
            <a:spLocks noGrp="1"/>
          </p:cNvSpPr>
          <p:nvPr>
            <p:ph type="title"/>
          </p:nvPr>
        </p:nvSpPr>
        <p:spPr/>
        <p:txBody>
          <a:bodyPr/>
          <a:lstStyle/>
          <a:p>
            <a:r>
              <a:rPr lang="es-ES" dirty="0"/>
              <a:t>SQL </a:t>
            </a:r>
            <a:r>
              <a:rPr lang="es-ES" dirty="0" err="1"/>
              <a:t>Sentry</a:t>
            </a:r>
            <a:endParaRPr lang="es-ES" dirty="0"/>
          </a:p>
        </p:txBody>
      </p:sp>
      <p:sp>
        <p:nvSpPr>
          <p:cNvPr id="3" name="Marcador de contenido 2">
            <a:extLst>
              <a:ext uri="{FF2B5EF4-FFF2-40B4-BE49-F238E27FC236}">
                <a16:creationId xmlns:a16="http://schemas.microsoft.com/office/drawing/2014/main" id="{CEE45EA9-1553-89E5-A470-6153180E4990}"/>
              </a:ext>
            </a:extLst>
          </p:cNvPr>
          <p:cNvSpPr>
            <a:spLocks noGrp="1"/>
          </p:cNvSpPr>
          <p:nvPr>
            <p:ph idx="1"/>
          </p:nvPr>
        </p:nvSpPr>
        <p:spPr/>
        <p:txBody>
          <a:bodyPr/>
          <a:lstStyle/>
          <a:p>
            <a:r>
              <a:rPr lang="es-ES" dirty="0"/>
              <a:t>De </a:t>
            </a:r>
            <a:r>
              <a:rPr lang="es-ES" dirty="0" err="1"/>
              <a:t>SolarWinds</a:t>
            </a:r>
            <a:r>
              <a:rPr lang="es-ES" dirty="0"/>
              <a:t> (</a:t>
            </a:r>
            <a:r>
              <a:rPr lang="es-ES" sz="28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https://www.solarwinds.com/es/sql-sentry</a:t>
            </a:r>
            <a:r>
              <a:rPr lang="es-ES" dirty="0"/>
              <a:t>)</a:t>
            </a:r>
          </a:p>
        </p:txBody>
      </p:sp>
      <p:pic>
        <p:nvPicPr>
          <p:cNvPr id="4" name="Imagen 3">
            <a:extLst>
              <a:ext uri="{FF2B5EF4-FFF2-40B4-BE49-F238E27FC236}">
                <a16:creationId xmlns:a16="http://schemas.microsoft.com/office/drawing/2014/main" id="{637E7F9E-9BA0-F7DB-AAE9-F62B7956ECAB}"/>
              </a:ext>
            </a:extLst>
          </p:cNvPr>
          <p:cNvPicPr>
            <a:picLocks noChangeAspect="1"/>
          </p:cNvPicPr>
          <p:nvPr/>
        </p:nvPicPr>
        <p:blipFill>
          <a:blip r:embed="rId3"/>
          <a:stretch>
            <a:fillRect/>
          </a:stretch>
        </p:blipFill>
        <p:spPr>
          <a:xfrm>
            <a:off x="1579419" y="1975323"/>
            <a:ext cx="8150854" cy="4380346"/>
          </a:xfrm>
          <a:prstGeom prst="rect">
            <a:avLst/>
          </a:prstGeom>
        </p:spPr>
      </p:pic>
    </p:spTree>
    <p:extLst>
      <p:ext uri="{BB962C8B-B14F-4D97-AF65-F5344CB8AC3E}">
        <p14:creationId xmlns:p14="http://schemas.microsoft.com/office/powerpoint/2010/main" val="20873768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82A77E7-EE10-A2E8-89AB-7E861667C791}"/>
              </a:ext>
            </a:extLst>
          </p:cNvPr>
          <p:cNvSpPr>
            <a:spLocks noGrp="1"/>
          </p:cNvSpPr>
          <p:nvPr>
            <p:ph type="title"/>
          </p:nvPr>
        </p:nvSpPr>
        <p:spPr/>
        <p:txBody>
          <a:bodyPr/>
          <a:lstStyle/>
          <a:p>
            <a:r>
              <a:rPr lang="es-ES" dirty="0"/>
              <a:t>SQLWatch.io</a:t>
            </a:r>
          </a:p>
        </p:txBody>
      </p:sp>
      <p:pic>
        <p:nvPicPr>
          <p:cNvPr id="1026" name="Picture 2">
            <a:extLst>
              <a:ext uri="{FF2B5EF4-FFF2-40B4-BE49-F238E27FC236}">
                <a16:creationId xmlns:a16="http://schemas.microsoft.com/office/drawing/2014/main" id="{B49B050D-4DC1-2FC0-86E8-51EB87FBEE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2000" y="162078"/>
            <a:ext cx="5805599" cy="31628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0E99380-58DD-DA39-561C-02A57AD595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00" y="2113196"/>
            <a:ext cx="5997600" cy="2987867"/>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descr="Interfaz de usuario gráfica&#10;&#10;El contenido generado por IA puede ser incorrecto.">
            <a:extLst>
              <a:ext uri="{FF2B5EF4-FFF2-40B4-BE49-F238E27FC236}">
                <a16:creationId xmlns:a16="http://schemas.microsoft.com/office/drawing/2014/main" id="{2E3CEF5F-1F5A-BB55-D928-868DA6A774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2000" y="3403697"/>
            <a:ext cx="5901600" cy="3089177"/>
          </a:xfrm>
          <a:prstGeom prst="rect">
            <a:avLst/>
          </a:prstGeom>
        </p:spPr>
      </p:pic>
    </p:spTree>
    <p:extLst>
      <p:ext uri="{BB962C8B-B14F-4D97-AF65-F5344CB8AC3E}">
        <p14:creationId xmlns:p14="http://schemas.microsoft.com/office/powerpoint/2010/main" val="19126648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75085F-6AD6-6957-36FF-E7F07AF20313}"/>
              </a:ext>
            </a:extLst>
          </p:cNvPr>
          <p:cNvSpPr>
            <a:spLocks noGrp="1"/>
          </p:cNvSpPr>
          <p:nvPr>
            <p:ph type="title"/>
          </p:nvPr>
        </p:nvSpPr>
        <p:spPr/>
        <p:txBody>
          <a:bodyPr/>
          <a:lstStyle/>
          <a:p>
            <a:r>
              <a:rPr lang="es-ES" dirty="0"/>
              <a:t>Esperas</a:t>
            </a:r>
          </a:p>
        </p:txBody>
      </p:sp>
    </p:spTree>
    <p:extLst>
      <p:ext uri="{BB962C8B-B14F-4D97-AF65-F5344CB8AC3E}">
        <p14:creationId xmlns:p14="http://schemas.microsoft.com/office/powerpoint/2010/main" val="13922505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3AC06676-1CB7-F39C-E654-F45832E4D462}"/>
              </a:ext>
            </a:extLst>
          </p:cNvPr>
          <p:cNvSpPr>
            <a:spLocks noGrp="1"/>
          </p:cNvSpPr>
          <p:nvPr>
            <p:ph type="title"/>
          </p:nvPr>
        </p:nvSpPr>
        <p:spPr/>
        <p:txBody>
          <a:bodyPr/>
          <a:lstStyle/>
          <a:p>
            <a:r>
              <a:rPr lang="es-ES" dirty="0"/>
              <a:t>¿Qué son las Esperas?</a:t>
            </a:r>
          </a:p>
        </p:txBody>
      </p:sp>
      <p:sp>
        <p:nvSpPr>
          <p:cNvPr id="4" name="Marcador de contenido 3">
            <a:extLst>
              <a:ext uri="{FF2B5EF4-FFF2-40B4-BE49-F238E27FC236}">
                <a16:creationId xmlns:a16="http://schemas.microsoft.com/office/drawing/2014/main" id="{37F02D7A-0BD0-2F47-3B17-BE045A307C78}"/>
              </a:ext>
            </a:extLst>
          </p:cNvPr>
          <p:cNvSpPr>
            <a:spLocks noGrp="1"/>
          </p:cNvSpPr>
          <p:nvPr>
            <p:ph idx="1"/>
          </p:nvPr>
        </p:nvSpPr>
        <p:spPr/>
        <p:txBody>
          <a:bodyPr>
            <a:normAutofit/>
          </a:bodyPr>
          <a:lstStyle/>
          <a:p>
            <a:r>
              <a:rPr lang="es-ES" dirty="0"/>
              <a:t>Mecanismo interno que utiliza SQL Server para medir cuánto tiempo pasa un proceso esperando recursos.</a:t>
            </a:r>
          </a:p>
          <a:p>
            <a:r>
              <a:rPr lang="es-ES" dirty="0"/>
              <a:t>Permite identificar cuellos de botella.</a:t>
            </a:r>
          </a:p>
          <a:p>
            <a:r>
              <a:rPr lang="es-ES" dirty="0"/>
              <a:t>Fundamental para diagnosticar problemas de rendimiento.</a:t>
            </a:r>
          </a:p>
          <a:p>
            <a:pPr marL="0" indent="0">
              <a:buNone/>
            </a:pPr>
            <a:endParaRPr lang="es-ES" dirty="0"/>
          </a:p>
          <a:p>
            <a:pPr marL="0" indent="0">
              <a:buNone/>
            </a:pPr>
            <a:endParaRPr lang="es-ES" dirty="0"/>
          </a:p>
          <a:p>
            <a:pPr marL="0" indent="0">
              <a:buNone/>
            </a:pPr>
            <a:endParaRPr lang="es-ES" dirty="0"/>
          </a:p>
          <a:p>
            <a:r>
              <a:rPr lang="es-ES" dirty="0"/>
              <a:t>Recurso: </a:t>
            </a:r>
            <a:r>
              <a:rPr lang="es-ES" dirty="0">
                <a:hlinkClick r:id="rId2"/>
              </a:rPr>
              <a:t>https://www.sqlshack.com/sql-server-wait-types/</a:t>
            </a:r>
            <a:endParaRPr lang="es-ES" dirty="0"/>
          </a:p>
          <a:p>
            <a:pPr marL="0" indent="0">
              <a:buNone/>
            </a:pPr>
            <a:endParaRPr lang="es-ES" dirty="0"/>
          </a:p>
        </p:txBody>
      </p:sp>
    </p:spTree>
    <p:extLst>
      <p:ext uri="{BB962C8B-B14F-4D97-AF65-F5344CB8AC3E}">
        <p14:creationId xmlns:p14="http://schemas.microsoft.com/office/powerpoint/2010/main" val="6346633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D642480-A8F0-BEED-27DC-D189A61BC2DA}"/>
              </a:ext>
            </a:extLst>
          </p:cNvPr>
          <p:cNvSpPr>
            <a:spLocks noGrp="1"/>
          </p:cNvSpPr>
          <p:nvPr>
            <p:ph type="title"/>
          </p:nvPr>
        </p:nvSpPr>
        <p:spPr/>
        <p:txBody>
          <a:bodyPr/>
          <a:lstStyle/>
          <a:p>
            <a:r>
              <a:rPr lang="es-ES" dirty="0"/>
              <a:t>¿Cómo analizarlas?</a:t>
            </a:r>
          </a:p>
        </p:txBody>
      </p:sp>
      <p:sp>
        <p:nvSpPr>
          <p:cNvPr id="5" name="Marcador de contenido 4">
            <a:extLst>
              <a:ext uri="{FF2B5EF4-FFF2-40B4-BE49-F238E27FC236}">
                <a16:creationId xmlns:a16="http://schemas.microsoft.com/office/drawing/2014/main" id="{9DCA9F8C-2326-6DF3-3C6A-CC3492D8BFAD}"/>
              </a:ext>
            </a:extLst>
          </p:cNvPr>
          <p:cNvSpPr>
            <a:spLocks noGrp="1"/>
          </p:cNvSpPr>
          <p:nvPr>
            <p:ph idx="1"/>
          </p:nvPr>
        </p:nvSpPr>
        <p:spPr/>
        <p:txBody>
          <a:bodyPr/>
          <a:lstStyle/>
          <a:p>
            <a:r>
              <a:rPr lang="es-ES" dirty="0" err="1"/>
              <a:t>QueryStore</a:t>
            </a:r>
            <a:r>
              <a:rPr lang="es-ES" dirty="0"/>
              <a:t>, herramientas de monitorización y </a:t>
            </a:r>
            <a:r>
              <a:rPr lang="es-ES" dirty="0" err="1"/>
              <a:t>DMVs</a:t>
            </a:r>
            <a:endParaRPr lang="es-ES" dirty="0"/>
          </a:p>
          <a:p>
            <a:pPr lvl="1"/>
            <a:r>
              <a:rPr lang="es-ES" dirty="0" err="1"/>
              <a:t>sys.dm_os_wait_stats</a:t>
            </a:r>
            <a:endParaRPr lang="es-ES" dirty="0"/>
          </a:p>
          <a:p>
            <a:pPr lvl="1"/>
            <a:r>
              <a:rPr lang="es-ES" dirty="0" err="1"/>
              <a:t>sys.dm_exec_requests</a:t>
            </a:r>
            <a:endParaRPr lang="es-ES" dirty="0"/>
          </a:p>
          <a:p>
            <a:pPr lvl="1"/>
            <a:r>
              <a:rPr lang="es-ES" dirty="0" err="1"/>
              <a:t>sys.dm_exec_sessions</a:t>
            </a:r>
            <a:endParaRPr lang="es-ES" dirty="0"/>
          </a:p>
          <a:p>
            <a:r>
              <a:rPr lang="es-ES" dirty="0"/>
              <a:t>Comparar esperas acumuladas antes y después de cambios</a:t>
            </a:r>
          </a:p>
          <a:p>
            <a:r>
              <a:rPr lang="es-ES" dirty="0"/>
              <a:t>Enfocarse en esperas predominantes</a:t>
            </a:r>
          </a:p>
          <a:p>
            <a:r>
              <a:rPr lang="es-ES" dirty="0"/>
              <a:t>Monitoreo PROACTIVO</a:t>
            </a:r>
          </a:p>
        </p:txBody>
      </p:sp>
    </p:spTree>
    <p:extLst>
      <p:ext uri="{BB962C8B-B14F-4D97-AF65-F5344CB8AC3E}">
        <p14:creationId xmlns:p14="http://schemas.microsoft.com/office/powerpoint/2010/main" val="23496471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AF508DF4-E365-F474-9EB2-E4E7CE88F875}"/>
              </a:ext>
            </a:extLst>
          </p:cNvPr>
          <p:cNvSpPr>
            <a:spLocks noGrp="1"/>
          </p:cNvSpPr>
          <p:nvPr>
            <p:ph type="title"/>
          </p:nvPr>
        </p:nvSpPr>
        <p:spPr/>
        <p:txBody>
          <a:bodyPr/>
          <a:lstStyle/>
          <a:p>
            <a:r>
              <a:rPr lang="es-ES" dirty="0"/>
              <a:t>Tipos de esperas</a:t>
            </a:r>
          </a:p>
        </p:txBody>
      </p:sp>
      <p:sp>
        <p:nvSpPr>
          <p:cNvPr id="5" name="Marcador de contenido 4">
            <a:extLst>
              <a:ext uri="{FF2B5EF4-FFF2-40B4-BE49-F238E27FC236}">
                <a16:creationId xmlns:a16="http://schemas.microsoft.com/office/drawing/2014/main" id="{0C79A72A-FA12-1498-BE40-D12CBF6B9F99}"/>
              </a:ext>
            </a:extLst>
          </p:cNvPr>
          <p:cNvSpPr>
            <a:spLocks noGrp="1"/>
          </p:cNvSpPr>
          <p:nvPr>
            <p:ph idx="1"/>
          </p:nvPr>
        </p:nvSpPr>
        <p:spPr/>
        <p:txBody>
          <a:bodyPr/>
          <a:lstStyle/>
          <a:p>
            <a:r>
              <a:rPr lang="es-ES" dirty="0"/>
              <a:t>CPU</a:t>
            </a:r>
          </a:p>
          <a:p>
            <a:pPr lvl="1"/>
            <a:r>
              <a:rPr lang="es-ES" dirty="0"/>
              <a:t>SOS_SCHEDULER_YIELD</a:t>
            </a:r>
          </a:p>
          <a:p>
            <a:pPr lvl="2"/>
            <a:r>
              <a:rPr lang="es-ES" dirty="0"/>
              <a:t>Indica que una tarea está esperando tiempo de CPU.</a:t>
            </a:r>
          </a:p>
          <a:p>
            <a:pPr lvl="2"/>
            <a:r>
              <a:rPr lang="es-ES" dirty="0"/>
              <a:t>Causas:</a:t>
            </a:r>
          </a:p>
          <a:p>
            <a:pPr lvl="3"/>
            <a:r>
              <a:rPr lang="es-ES" dirty="0"/>
              <a:t>Contención CPU o CPU insuficientes</a:t>
            </a:r>
          </a:p>
          <a:p>
            <a:pPr lvl="3"/>
            <a:r>
              <a:rPr lang="es-ES" dirty="0"/>
              <a:t>Consultas mal optimizadas con algo uso de CPU</a:t>
            </a:r>
          </a:p>
          <a:p>
            <a:pPr lvl="2"/>
            <a:r>
              <a:rPr lang="es-ES" dirty="0"/>
              <a:t>Soluciones:</a:t>
            </a:r>
          </a:p>
          <a:p>
            <a:pPr lvl="3"/>
            <a:r>
              <a:rPr lang="es-ES" dirty="0"/>
              <a:t>Optimizar consultas para reducir CPU</a:t>
            </a:r>
          </a:p>
          <a:p>
            <a:pPr lvl="3"/>
            <a:r>
              <a:rPr lang="es-ES" dirty="0"/>
              <a:t>Aumentar </a:t>
            </a:r>
            <a:r>
              <a:rPr lang="es-ES" dirty="0" err="1"/>
              <a:t>CPUs</a:t>
            </a:r>
            <a:r>
              <a:rPr lang="es-ES" dirty="0"/>
              <a:t> (Hardware)</a:t>
            </a:r>
          </a:p>
        </p:txBody>
      </p:sp>
    </p:spTree>
    <p:extLst>
      <p:ext uri="{BB962C8B-B14F-4D97-AF65-F5344CB8AC3E}">
        <p14:creationId xmlns:p14="http://schemas.microsoft.com/office/powerpoint/2010/main" val="26474755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2C07A-2EEC-AFD5-E547-407E45FCB018}"/>
            </a:ext>
          </a:extLst>
        </p:cNvPr>
        <p:cNvGrpSpPr/>
        <p:nvPr/>
      </p:nvGrpSpPr>
      <p:grpSpPr>
        <a:xfrm>
          <a:off x="0" y="0"/>
          <a:ext cx="0" cy="0"/>
          <a:chOff x="0" y="0"/>
          <a:chExt cx="0" cy="0"/>
        </a:xfrm>
      </p:grpSpPr>
      <p:sp>
        <p:nvSpPr>
          <p:cNvPr id="4" name="Título 3">
            <a:extLst>
              <a:ext uri="{FF2B5EF4-FFF2-40B4-BE49-F238E27FC236}">
                <a16:creationId xmlns:a16="http://schemas.microsoft.com/office/drawing/2014/main" id="{F185DB40-35C1-C9E8-7B3D-5F345E3E61D9}"/>
              </a:ext>
            </a:extLst>
          </p:cNvPr>
          <p:cNvSpPr>
            <a:spLocks noGrp="1"/>
          </p:cNvSpPr>
          <p:nvPr>
            <p:ph type="title"/>
          </p:nvPr>
        </p:nvSpPr>
        <p:spPr/>
        <p:txBody>
          <a:bodyPr/>
          <a:lstStyle/>
          <a:p>
            <a:r>
              <a:rPr lang="es-ES" dirty="0"/>
              <a:t>Tipos de esperas</a:t>
            </a:r>
          </a:p>
        </p:txBody>
      </p:sp>
      <p:sp>
        <p:nvSpPr>
          <p:cNvPr id="5" name="Marcador de contenido 4">
            <a:extLst>
              <a:ext uri="{FF2B5EF4-FFF2-40B4-BE49-F238E27FC236}">
                <a16:creationId xmlns:a16="http://schemas.microsoft.com/office/drawing/2014/main" id="{4B6A8CA6-651E-B359-0332-0F40C76DA86B}"/>
              </a:ext>
            </a:extLst>
          </p:cNvPr>
          <p:cNvSpPr>
            <a:spLocks noGrp="1"/>
          </p:cNvSpPr>
          <p:nvPr>
            <p:ph idx="1"/>
          </p:nvPr>
        </p:nvSpPr>
        <p:spPr/>
        <p:txBody>
          <a:bodyPr/>
          <a:lstStyle/>
          <a:p>
            <a:r>
              <a:rPr lang="es-ES" dirty="0"/>
              <a:t>Bloqueos</a:t>
            </a:r>
          </a:p>
          <a:p>
            <a:pPr lvl="1"/>
            <a:r>
              <a:rPr lang="es-ES" dirty="0"/>
              <a:t>LCK_*</a:t>
            </a:r>
          </a:p>
          <a:p>
            <a:pPr lvl="2"/>
            <a:r>
              <a:rPr lang="es-ES" dirty="0"/>
              <a:t>Indica que las tareas están esperando que se libere un bloqueo</a:t>
            </a:r>
          </a:p>
          <a:p>
            <a:pPr lvl="2"/>
            <a:r>
              <a:rPr lang="es-ES" dirty="0"/>
              <a:t>Causas:</a:t>
            </a:r>
          </a:p>
          <a:p>
            <a:pPr lvl="3"/>
            <a:r>
              <a:rPr lang="es-ES" dirty="0"/>
              <a:t>Alta concurrencia en un recurso</a:t>
            </a:r>
          </a:p>
          <a:p>
            <a:pPr lvl="3"/>
            <a:r>
              <a:rPr lang="es-ES" dirty="0"/>
              <a:t>Mala indexación</a:t>
            </a:r>
          </a:p>
          <a:p>
            <a:pPr lvl="2"/>
            <a:r>
              <a:rPr lang="es-ES" dirty="0"/>
              <a:t>Soluciones:</a:t>
            </a:r>
          </a:p>
          <a:p>
            <a:pPr lvl="3"/>
            <a:r>
              <a:rPr lang="es-ES" dirty="0"/>
              <a:t>Optimizar consultas e indexación</a:t>
            </a:r>
          </a:p>
          <a:p>
            <a:pPr lvl="3"/>
            <a:r>
              <a:rPr lang="es-ES" dirty="0"/>
              <a:t>Dividir transacciones grandes en pequeñas</a:t>
            </a:r>
          </a:p>
        </p:txBody>
      </p:sp>
    </p:spTree>
    <p:extLst>
      <p:ext uri="{BB962C8B-B14F-4D97-AF65-F5344CB8AC3E}">
        <p14:creationId xmlns:p14="http://schemas.microsoft.com/office/powerpoint/2010/main" val="38107102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9278D-D24E-A6FD-EB94-1007A0B2323E}"/>
            </a:ext>
          </a:extLst>
        </p:cNvPr>
        <p:cNvGrpSpPr/>
        <p:nvPr/>
      </p:nvGrpSpPr>
      <p:grpSpPr>
        <a:xfrm>
          <a:off x="0" y="0"/>
          <a:ext cx="0" cy="0"/>
          <a:chOff x="0" y="0"/>
          <a:chExt cx="0" cy="0"/>
        </a:xfrm>
      </p:grpSpPr>
      <p:sp>
        <p:nvSpPr>
          <p:cNvPr id="4" name="Título 3">
            <a:extLst>
              <a:ext uri="{FF2B5EF4-FFF2-40B4-BE49-F238E27FC236}">
                <a16:creationId xmlns:a16="http://schemas.microsoft.com/office/drawing/2014/main" id="{7CB62C3C-D089-2EF3-64D9-737FBCF73B35}"/>
              </a:ext>
            </a:extLst>
          </p:cNvPr>
          <p:cNvSpPr>
            <a:spLocks noGrp="1"/>
          </p:cNvSpPr>
          <p:nvPr>
            <p:ph type="title"/>
          </p:nvPr>
        </p:nvSpPr>
        <p:spPr/>
        <p:txBody>
          <a:bodyPr/>
          <a:lstStyle/>
          <a:p>
            <a:r>
              <a:rPr lang="es-ES" dirty="0"/>
              <a:t>Tipos de esperas</a:t>
            </a:r>
          </a:p>
        </p:txBody>
      </p:sp>
      <p:sp>
        <p:nvSpPr>
          <p:cNvPr id="5" name="Marcador de contenido 4">
            <a:extLst>
              <a:ext uri="{FF2B5EF4-FFF2-40B4-BE49-F238E27FC236}">
                <a16:creationId xmlns:a16="http://schemas.microsoft.com/office/drawing/2014/main" id="{9A8956C3-A7B9-8681-E658-6736A306C05D}"/>
              </a:ext>
            </a:extLst>
          </p:cNvPr>
          <p:cNvSpPr>
            <a:spLocks noGrp="1"/>
          </p:cNvSpPr>
          <p:nvPr>
            <p:ph idx="1"/>
          </p:nvPr>
        </p:nvSpPr>
        <p:spPr>
          <a:xfrm>
            <a:off x="838199" y="1460500"/>
            <a:ext cx="10986655" cy="4940300"/>
          </a:xfrm>
        </p:spPr>
        <p:txBody>
          <a:bodyPr>
            <a:normAutofit fontScale="92500" lnSpcReduction="20000"/>
          </a:bodyPr>
          <a:lstStyle/>
          <a:p>
            <a:r>
              <a:rPr lang="es-ES" dirty="0"/>
              <a:t>I/O</a:t>
            </a:r>
          </a:p>
          <a:p>
            <a:pPr lvl="1"/>
            <a:r>
              <a:rPr lang="es-ES" dirty="0"/>
              <a:t>PAGEIOLATCH_*</a:t>
            </a:r>
          </a:p>
          <a:p>
            <a:pPr lvl="2"/>
            <a:r>
              <a:rPr lang="es-ES" dirty="0"/>
              <a:t>Indica que una tarea está esperando que se lea una página del disco a la memoria</a:t>
            </a:r>
          </a:p>
          <a:p>
            <a:pPr lvl="2"/>
            <a:r>
              <a:rPr lang="es-ES" dirty="0"/>
              <a:t>Causas:</a:t>
            </a:r>
          </a:p>
          <a:p>
            <a:pPr lvl="3"/>
            <a:r>
              <a:rPr lang="es-ES" dirty="0"/>
              <a:t>Operaciones de E/S de disto de alto consumo</a:t>
            </a:r>
          </a:p>
          <a:p>
            <a:pPr lvl="3"/>
            <a:r>
              <a:rPr lang="es-ES" dirty="0"/>
              <a:t>Memoria insuficiente y provoca cambios frecuentes de páginas</a:t>
            </a:r>
          </a:p>
          <a:p>
            <a:pPr lvl="2"/>
            <a:r>
              <a:rPr lang="es-ES" dirty="0"/>
              <a:t>Soluciones:</a:t>
            </a:r>
          </a:p>
          <a:p>
            <a:pPr lvl="3"/>
            <a:r>
              <a:rPr lang="es-ES" dirty="0"/>
              <a:t>Optimizar índices para reducir lecturas</a:t>
            </a:r>
          </a:p>
          <a:p>
            <a:pPr lvl="3"/>
            <a:r>
              <a:rPr lang="es-ES" dirty="0"/>
              <a:t>Aumentar asignación de memoria a SQL Server</a:t>
            </a:r>
          </a:p>
          <a:p>
            <a:pPr lvl="3"/>
            <a:r>
              <a:rPr lang="es-ES" dirty="0"/>
              <a:t>Usar almacenamientos más rápidos como SSD</a:t>
            </a:r>
          </a:p>
          <a:p>
            <a:pPr lvl="1"/>
            <a:r>
              <a:rPr lang="es-ES" dirty="0"/>
              <a:t>WRITELOG</a:t>
            </a:r>
          </a:p>
          <a:p>
            <a:pPr lvl="2"/>
            <a:r>
              <a:rPr lang="es-ES" dirty="0"/>
              <a:t>Indica que las tareas están esperando que se completen las escrituras del registro.</a:t>
            </a:r>
          </a:p>
          <a:p>
            <a:pPr lvl="2"/>
            <a:r>
              <a:rPr lang="es-ES" dirty="0"/>
              <a:t>Causas:</a:t>
            </a:r>
          </a:p>
          <a:p>
            <a:pPr lvl="3"/>
            <a:r>
              <a:rPr lang="es-ES" dirty="0"/>
              <a:t>Sistema lento para tanta escritura del log de transacciones</a:t>
            </a:r>
          </a:p>
          <a:p>
            <a:pPr lvl="3"/>
            <a:r>
              <a:rPr lang="es-ES" dirty="0"/>
              <a:t>Alta tasa de generación debido a grandes transacciones</a:t>
            </a:r>
          </a:p>
          <a:p>
            <a:pPr lvl="2"/>
            <a:r>
              <a:rPr lang="es-ES" dirty="0"/>
              <a:t>Soluciones:</a:t>
            </a:r>
          </a:p>
          <a:p>
            <a:pPr lvl="3"/>
            <a:r>
              <a:rPr lang="es-ES" dirty="0"/>
              <a:t>Almacenamiento más rápido para el log</a:t>
            </a:r>
          </a:p>
          <a:p>
            <a:pPr lvl="3"/>
            <a:r>
              <a:rPr lang="es-ES" dirty="0"/>
              <a:t>Dividir en transacciones más pequeñas</a:t>
            </a:r>
          </a:p>
        </p:txBody>
      </p:sp>
    </p:spTree>
    <p:extLst>
      <p:ext uri="{BB962C8B-B14F-4D97-AF65-F5344CB8AC3E}">
        <p14:creationId xmlns:p14="http://schemas.microsoft.com/office/powerpoint/2010/main" val="3663342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203B27-A75E-02E9-3459-CC63FC73EF81}"/>
              </a:ext>
            </a:extLst>
          </p:cNvPr>
          <p:cNvSpPr>
            <a:spLocks noGrp="1"/>
          </p:cNvSpPr>
          <p:nvPr>
            <p:ph type="title"/>
          </p:nvPr>
        </p:nvSpPr>
        <p:spPr/>
        <p:txBody>
          <a:bodyPr/>
          <a:lstStyle/>
          <a:p>
            <a:r>
              <a:rPr lang="es-ES" dirty="0"/>
              <a:t>Tipos de datos</a:t>
            </a:r>
          </a:p>
        </p:txBody>
      </p:sp>
      <p:sp>
        <p:nvSpPr>
          <p:cNvPr id="4" name="CuadroTexto 3">
            <a:extLst>
              <a:ext uri="{FF2B5EF4-FFF2-40B4-BE49-F238E27FC236}">
                <a16:creationId xmlns:a16="http://schemas.microsoft.com/office/drawing/2014/main" id="{0CDB3093-204F-37ED-BEAA-9FEA21C9E1E3}"/>
              </a:ext>
            </a:extLst>
          </p:cNvPr>
          <p:cNvSpPr txBox="1"/>
          <p:nvPr/>
        </p:nvSpPr>
        <p:spPr>
          <a:xfrm>
            <a:off x="636069" y="1383412"/>
            <a:ext cx="10515599" cy="4870500"/>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solidFill>
                  <a:schemeClr val="bg1"/>
                </a:solidFill>
                <a:latin typeface="CaskaydiaCove NF" panose="02000009000000000000" pitchFamily="49" charset="0"/>
                <a:ea typeface="CaskaydiaCove NF" panose="02000009000000000000" pitchFamily="49" charset="0"/>
                <a:cs typeface="CaskaydiaCove NF" panose="02000009000000000000" pitchFamily="49" charset="0"/>
              </a:defRPr>
            </a:lvl1pPr>
            <a:lvl2pPr marL="685800" indent="-228600">
              <a:lnSpc>
                <a:spcPct val="90000"/>
              </a:lnSpc>
              <a:spcBef>
                <a:spcPts val="500"/>
              </a:spcBef>
              <a:buFont typeface="Arial" panose="020B0604020202020204" pitchFamily="34" charset="0"/>
              <a:buChar char="•"/>
              <a:defRPr sz="2400">
                <a:solidFill>
                  <a:schemeClr val="bg1"/>
                </a:solidFill>
                <a:latin typeface="CaskaydiaCove NF" panose="02000009000000000000" pitchFamily="49" charset="0"/>
                <a:ea typeface="CaskaydiaCove NF" panose="02000009000000000000" pitchFamily="49" charset="0"/>
                <a:cs typeface="CaskaydiaCove NF" panose="02000009000000000000" pitchFamily="49" charset="0"/>
              </a:defRPr>
            </a:lvl2pPr>
            <a:lvl3pPr marL="1143000" indent="-228600">
              <a:lnSpc>
                <a:spcPct val="90000"/>
              </a:lnSpc>
              <a:spcBef>
                <a:spcPts val="500"/>
              </a:spcBef>
              <a:buFont typeface="Arial" panose="020B0604020202020204" pitchFamily="34" charset="0"/>
              <a:buChar char="•"/>
              <a:defRPr sz="2000">
                <a:solidFill>
                  <a:schemeClr val="bg1"/>
                </a:solidFill>
                <a:latin typeface="CaskaydiaCove NF" panose="02000009000000000000" pitchFamily="49" charset="0"/>
                <a:ea typeface="CaskaydiaCove NF" panose="02000009000000000000" pitchFamily="49" charset="0"/>
                <a:cs typeface="CaskaydiaCove NF" panose="02000009000000000000" pitchFamily="49" charset="0"/>
              </a:defRPr>
            </a:lvl3pPr>
            <a:lvl4pPr marL="1600200" indent="-228600">
              <a:lnSpc>
                <a:spcPct val="90000"/>
              </a:lnSpc>
              <a:spcBef>
                <a:spcPts val="500"/>
              </a:spcBef>
              <a:buFont typeface="Arial" panose="020B0604020202020204" pitchFamily="34" charset="0"/>
              <a:buChar char="•"/>
              <a:defRPr>
                <a:solidFill>
                  <a:schemeClr val="bg1"/>
                </a:solidFill>
                <a:latin typeface="CaskaydiaCove NF" panose="02000009000000000000" pitchFamily="49" charset="0"/>
                <a:ea typeface="CaskaydiaCove NF" panose="02000009000000000000" pitchFamily="49" charset="0"/>
                <a:cs typeface="CaskaydiaCove NF" panose="02000009000000000000" pitchFamily="49" charset="0"/>
              </a:defRPr>
            </a:lvl4pPr>
            <a:lvl5pPr marL="2057400" indent="-228600">
              <a:lnSpc>
                <a:spcPct val="90000"/>
              </a:lnSpc>
              <a:spcBef>
                <a:spcPts val="500"/>
              </a:spcBef>
              <a:buFont typeface="Arial" panose="020B0604020202020204" pitchFamily="34" charset="0"/>
              <a:buChar char="•"/>
              <a:defRPr>
                <a:solidFill>
                  <a:schemeClr val="bg1"/>
                </a:solidFill>
                <a:latin typeface="CaskaydiaCove NF" panose="02000009000000000000" pitchFamily="49" charset="0"/>
                <a:ea typeface="CaskaydiaCove NF" panose="02000009000000000000" pitchFamily="49" charset="0"/>
                <a:cs typeface="CaskaydiaCove NF" panose="02000009000000000000" pitchFamily="49"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s-ES" dirty="0">
                <a:solidFill>
                  <a:schemeClr val="tx1"/>
                </a:solidFill>
                <a:latin typeface="+mn-lt"/>
              </a:rPr>
              <a:t>En SQL Server tenemos más de 30 tipos de datos distintos. Entre ellos:</a:t>
            </a:r>
          </a:p>
          <a:p>
            <a:r>
              <a:rPr lang="es-ES" dirty="0">
                <a:solidFill>
                  <a:schemeClr val="tx1"/>
                </a:solidFill>
                <a:latin typeface="+mn-lt"/>
              </a:rPr>
              <a:t>Texto: </a:t>
            </a:r>
            <a:r>
              <a:rPr lang="es-ES" dirty="0" err="1">
                <a:solidFill>
                  <a:schemeClr val="tx1"/>
                </a:solidFill>
                <a:latin typeface="+mn-lt"/>
              </a:rPr>
              <a:t>char</a:t>
            </a:r>
            <a:r>
              <a:rPr lang="es-ES" dirty="0">
                <a:solidFill>
                  <a:schemeClr val="tx1"/>
                </a:solidFill>
                <a:latin typeface="+mn-lt"/>
              </a:rPr>
              <a:t>, </a:t>
            </a:r>
            <a:r>
              <a:rPr lang="es-ES" dirty="0" err="1">
                <a:solidFill>
                  <a:schemeClr val="tx1"/>
                </a:solidFill>
                <a:latin typeface="+mn-lt"/>
              </a:rPr>
              <a:t>nchar</a:t>
            </a:r>
            <a:r>
              <a:rPr lang="es-ES" dirty="0">
                <a:solidFill>
                  <a:schemeClr val="tx1"/>
                </a:solidFill>
                <a:latin typeface="+mn-lt"/>
              </a:rPr>
              <a:t>, </a:t>
            </a:r>
            <a:r>
              <a:rPr lang="es-ES" dirty="0" err="1">
                <a:solidFill>
                  <a:schemeClr val="tx1"/>
                </a:solidFill>
                <a:latin typeface="+mn-lt"/>
              </a:rPr>
              <a:t>varchar</a:t>
            </a:r>
            <a:r>
              <a:rPr lang="es-ES" dirty="0">
                <a:solidFill>
                  <a:schemeClr val="tx1"/>
                </a:solidFill>
                <a:latin typeface="+mn-lt"/>
              </a:rPr>
              <a:t>, </a:t>
            </a:r>
            <a:r>
              <a:rPr lang="es-ES" dirty="0" err="1">
                <a:solidFill>
                  <a:schemeClr val="tx1"/>
                </a:solidFill>
                <a:latin typeface="+mn-lt"/>
              </a:rPr>
              <a:t>nvarchar</a:t>
            </a:r>
            <a:r>
              <a:rPr lang="es-ES" dirty="0">
                <a:solidFill>
                  <a:schemeClr val="tx1"/>
                </a:solidFill>
                <a:latin typeface="+mn-lt"/>
              </a:rPr>
              <a:t>…</a:t>
            </a:r>
          </a:p>
          <a:p>
            <a:r>
              <a:rPr lang="es-ES" dirty="0">
                <a:solidFill>
                  <a:schemeClr val="tx1"/>
                </a:solidFill>
                <a:latin typeface="+mn-lt"/>
              </a:rPr>
              <a:t>Numéricos: </a:t>
            </a:r>
            <a:r>
              <a:rPr lang="es-ES" dirty="0" err="1">
                <a:solidFill>
                  <a:schemeClr val="tx1"/>
                </a:solidFill>
                <a:latin typeface="+mn-lt"/>
              </a:rPr>
              <a:t>int</a:t>
            </a:r>
            <a:r>
              <a:rPr lang="es-ES" dirty="0">
                <a:solidFill>
                  <a:schemeClr val="tx1"/>
                </a:solidFill>
                <a:latin typeface="+mn-lt"/>
              </a:rPr>
              <a:t> (y derivados), decimal, </a:t>
            </a:r>
            <a:r>
              <a:rPr lang="es-ES" dirty="0" err="1">
                <a:solidFill>
                  <a:schemeClr val="tx1"/>
                </a:solidFill>
                <a:latin typeface="+mn-lt"/>
              </a:rPr>
              <a:t>numeric</a:t>
            </a:r>
            <a:r>
              <a:rPr lang="es-ES" dirty="0">
                <a:solidFill>
                  <a:schemeClr val="tx1"/>
                </a:solidFill>
                <a:latin typeface="+mn-lt"/>
              </a:rPr>
              <a:t>…</a:t>
            </a:r>
          </a:p>
          <a:p>
            <a:r>
              <a:rPr lang="es-ES" dirty="0">
                <a:solidFill>
                  <a:schemeClr val="tx1"/>
                </a:solidFill>
                <a:latin typeface="+mn-lt"/>
              </a:rPr>
              <a:t>Temporales: date, time, </a:t>
            </a:r>
            <a:r>
              <a:rPr lang="es-ES" dirty="0" err="1">
                <a:solidFill>
                  <a:schemeClr val="tx1"/>
                </a:solidFill>
                <a:latin typeface="+mn-lt"/>
              </a:rPr>
              <a:t>datetime</a:t>
            </a:r>
            <a:r>
              <a:rPr lang="es-ES" dirty="0">
                <a:solidFill>
                  <a:schemeClr val="tx1"/>
                </a:solidFill>
                <a:latin typeface="+mn-lt"/>
              </a:rPr>
              <a:t>….</a:t>
            </a:r>
          </a:p>
          <a:p>
            <a:r>
              <a:rPr lang="es-ES" dirty="0">
                <a:solidFill>
                  <a:schemeClr val="tx1"/>
                </a:solidFill>
                <a:latin typeface="+mn-lt"/>
              </a:rPr>
              <a:t>Tipos binarios: BINARY, VARBINARY, IMAGE (en desuso).</a:t>
            </a:r>
          </a:p>
          <a:p>
            <a:r>
              <a:rPr lang="es-ES" dirty="0">
                <a:solidFill>
                  <a:schemeClr val="tx1"/>
                </a:solidFill>
                <a:latin typeface="+mn-lt"/>
              </a:rPr>
              <a:t>Identificadores únicos: UNIQUEIDENTIFIER.</a:t>
            </a:r>
          </a:p>
          <a:p>
            <a:r>
              <a:rPr lang="es-ES" dirty="0">
                <a:solidFill>
                  <a:schemeClr val="tx1"/>
                </a:solidFill>
                <a:latin typeface="+mn-lt"/>
              </a:rPr>
              <a:t>Tipos especiales: XML, GEOGRAPHY, GEOMETRY, HIERARCHYID, SQL_VARIANT.</a:t>
            </a:r>
          </a:p>
          <a:p>
            <a:endParaRPr lang="es-ES" dirty="0">
              <a:solidFill>
                <a:schemeClr val="tx1"/>
              </a:solidFill>
              <a:latin typeface="+mn-lt"/>
            </a:endParaRPr>
          </a:p>
        </p:txBody>
      </p:sp>
      <p:sp>
        <p:nvSpPr>
          <p:cNvPr id="5" name="CuadroTexto 4">
            <a:extLst>
              <a:ext uri="{FF2B5EF4-FFF2-40B4-BE49-F238E27FC236}">
                <a16:creationId xmlns:a16="http://schemas.microsoft.com/office/drawing/2014/main" id="{576FC0A9-5552-9764-0451-31AA4516F138}"/>
              </a:ext>
            </a:extLst>
          </p:cNvPr>
          <p:cNvSpPr txBox="1"/>
          <p:nvPr/>
        </p:nvSpPr>
        <p:spPr>
          <a:xfrm>
            <a:off x="252919" y="6253912"/>
            <a:ext cx="11430000" cy="419667"/>
          </a:xfrm>
          <a:prstGeom prst="rect">
            <a:avLst/>
          </a:prstGeom>
          <a:noFill/>
        </p:spPr>
        <p:txBody>
          <a:bodyPr wrap="square">
            <a:spAutoFit/>
          </a:bodyPr>
          <a:lstStyle>
            <a:defPPr>
              <a:defRPr lang="en-US"/>
            </a:defPPr>
            <a:lvl1pPr>
              <a:defRPr sz="2127">
                <a:latin typeface="Lato" panose="020B0604020202020204" charset="0"/>
                <a:ea typeface="Lato" panose="020B0604020202020204" charset="0"/>
                <a:cs typeface="Lato" panose="020B0604020202020204" charset="0"/>
              </a:defRPr>
            </a:lvl1pPr>
          </a:lstStyle>
          <a:p>
            <a:pPr algn="ctr"/>
            <a:r>
              <a:rPr lang="es-ES" dirty="0">
                <a:latin typeface="+mn-lt"/>
              </a:rPr>
              <a:t>Es importante siempre elegir el tipo de dato adecuado.</a:t>
            </a:r>
          </a:p>
        </p:txBody>
      </p:sp>
    </p:spTree>
    <p:extLst>
      <p:ext uri="{BB962C8B-B14F-4D97-AF65-F5344CB8AC3E}">
        <p14:creationId xmlns:p14="http://schemas.microsoft.com/office/powerpoint/2010/main" val="196631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90851-0D2A-ECBF-CB56-10A069D69160}"/>
            </a:ext>
          </a:extLst>
        </p:cNvPr>
        <p:cNvGrpSpPr/>
        <p:nvPr/>
      </p:nvGrpSpPr>
      <p:grpSpPr>
        <a:xfrm>
          <a:off x="0" y="0"/>
          <a:ext cx="0" cy="0"/>
          <a:chOff x="0" y="0"/>
          <a:chExt cx="0" cy="0"/>
        </a:xfrm>
      </p:grpSpPr>
      <p:sp>
        <p:nvSpPr>
          <p:cNvPr id="4" name="Título 3">
            <a:extLst>
              <a:ext uri="{FF2B5EF4-FFF2-40B4-BE49-F238E27FC236}">
                <a16:creationId xmlns:a16="http://schemas.microsoft.com/office/drawing/2014/main" id="{2A813807-917B-15CB-981F-62965D6974C9}"/>
              </a:ext>
            </a:extLst>
          </p:cNvPr>
          <p:cNvSpPr>
            <a:spLocks noGrp="1"/>
          </p:cNvSpPr>
          <p:nvPr>
            <p:ph type="title"/>
          </p:nvPr>
        </p:nvSpPr>
        <p:spPr/>
        <p:txBody>
          <a:bodyPr/>
          <a:lstStyle/>
          <a:p>
            <a:r>
              <a:rPr lang="es-ES" dirty="0"/>
              <a:t>Tipos de esperas</a:t>
            </a:r>
          </a:p>
        </p:txBody>
      </p:sp>
      <p:sp>
        <p:nvSpPr>
          <p:cNvPr id="5" name="Marcador de contenido 4">
            <a:extLst>
              <a:ext uri="{FF2B5EF4-FFF2-40B4-BE49-F238E27FC236}">
                <a16:creationId xmlns:a16="http://schemas.microsoft.com/office/drawing/2014/main" id="{34810AD8-95B8-1CE6-A92C-57872089A98C}"/>
              </a:ext>
            </a:extLst>
          </p:cNvPr>
          <p:cNvSpPr>
            <a:spLocks noGrp="1"/>
          </p:cNvSpPr>
          <p:nvPr>
            <p:ph idx="1"/>
          </p:nvPr>
        </p:nvSpPr>
        <p:spPr>
          <a:xfrm>
            <a:off x="838199" y="1460500"/>
            <a:ext cx="10986655" cy="4940300"/>
          </a:xfrm>
        </p:spPr>
        <p:txBody>
          <a:bodyPr>
            <a:normAutofit/>
          </a:bodyPr>
          <a:lstStyle/>
          <a:p>
            <a:r>
              <a:rPr lang="es-ES" dirty="0"/>
              <a:t>Memoria</a:t>
            </a:r>
          </a:p>
          <a:p>
            <a:pPr lvl="1"/>
            <a:r>
              <a:rPr lang="es-ES" dirty="0"/>
              <a:t>RESOURCE_SEMAPHORE</a:t>
            </a:r>
          </a:p>
          <a:p>
            <a:pPr lvl="2"/>
            <a:r>
              <a:rPr lang="es-ES" dirty="0"/>
              <a:t>Indica que una tarea está esperando memoria para ejecutar una consulta.</a:t>
            </a:r>
          </a:p>
          <a:p>
            <a:pPr lvl="2"/>
            <a:r>
              <a:rPr lang="es-ES" dirty="0"/>
              <a:t>Causas</a:t>
            </a:r>
          </a:p>
          <a:p>
            <a:pPr lvl="3"/>
            <a:r>
              <a:rPr lang="es-ES" dirty="0"/>
              <a:t>Presión de memoria o memoria insuficiente</a:t>
            </a:r>
          </a:p>
          <a:p>
            <a:pPr lvl="3"/>
            <a:r>
              <a:rPr lang="es-ES" dirty="0"/>
              <a:t>Consultas con grandes requisitos de memoria</a:t>
            </a:r>
          </a:p>
          <a:p>
            <a:pPr lvl="2"/>
            <a:r>
              <a:rPr lang="es-ES" dirty="0"/>
              <a:t>Soluciones:</a:t>
            </a:r>
          </a:p>
          <a:p>
            <a:pPr lvl="3"/>
            <a:r>
              <a:rPr lang="es-ES" dirty="0"/>
              <a:t>Agregar más memoria</a:t>
            </a:r>
          </a:p>
          <a:p>
            <a:pPr lvl="3"/>
            <a:r>
              <a:rPr lang="es-ES" dirty="0"/>
              <a:t>Optimizar para reducir requisitos de memoria</a:t>
            </a:r>
          </a:p>
          <a:p>
            <a:pPr lvl="3"/>
            <a:r>
              <a:rPr lang="es-ES" dirty="0"/>
              <a:t>Usar el </a:t>
            </a:r>
            <a:r>
              <a:rPr lang="es-ES" dirty="0" err="1"/>
              <a:t>Resource</a:t>
            </a:r>
            <a:r>
              <a:rPr lang="es-ES" dirty="0"/>
              <a:t> </a:t>
            </a:r>
            <a:r>
              <a:rPr lang="es-ES" dirty="0" err="1"/>
              <a:t>Gobernor</a:t>
            </a:r>
            <a:r>
              <a:rPr lang="es-ES" dirty="0"/>
              <a:t> para limitar el uso de memoria</a:t>
            </a:r>
          </a:p>
        </p:txBody>
      </p:sp>
    </p:spTree>
    <p:extLst>
      <p:ext uri="{BB962C8B-B14F-4D97-AF65-F5344CB8AC3E}">
        <p14:creationId xmlns:p14="http://schemas.microsoft.com/office/powerpoint/2010/main" val="24091709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C8821-AE69-7221-5804-DBA15B2BF54B}"/>
            </a:ext>
          </a:extLst>
        </p:cNvPr>
        <p:cNvGrpSpPr/>
        <p:nvPr/>
      </p:nvGrpSpPr>
      <p:grpSpPr>
        <a:xfrm>
          <a:off x="0" y="0"/>
          <a:ext cx="0" cy="0"/>
          <a:chOff x="0" y="0"/>
          <a:chExt cx="0" cy="0"/>
        </a:xfrm>
      </p:grpSpPr>
      <p:sp>
        <p:nvSpPr>
          <p:cNvPr id="4" name="Título 3">
            <a:extLst>
              <a:ext uri="{FF2B5EF4-FFF2-40B4-BE49-F238E27FC236}">
                <a16:creationId xmlns:a16="http://schemas.microsoft.com/office/drawing/2014/main" id="{75F270CC-2563-5547-A0E8-9232A762D76F}"/>
              </a:ext>
            </a:extLst>
          </p:cNvPr>
          <p:cNvSpPr>
            <a:spLocks noGrp="1"/>
          </p:cNvSpPr>
          <p:nvPr>
            <p:ph type="title"/>
          </p:nvPr>
        </p:nvSpPr>
        <p:spPr/>
        <p:txBody>
          <a:bodyPr/>
          <a:lstStyle/>
          <a:p>
            <a:r>
              <a:rPr lang="es-ES" dirty="0"/>
              <a:t>Tipos de esperas</a:t>
            </a:r>
          </a:p>
        </p:txBody>
      </p:sp>
      <p:sp>
        <p:nvSpPr>
          <p:cNvPr id="5" name="Marcador de contenido 4">
            <a:extLst>
              <a:ext uri="{FF2B5EF4-FFF2-40B4-BE49-F238E27FC236}">
                <a16:creationId xmlns:a16="http://schemas.microsoft.com/office/drawing/2014/main" id="{E6E82FE2-DD6C-E6A3-214D-1F07C578ED3D}"/>
              </a:ext>
            </a:extLst>
          </p:cNvPr>
          <p:cNvSpPr>
            <a:spLocks noGrp="1"/>
          </p:cNvSpPr>
          <p:nvPr>
            <p:ph idx="1"/>
          </p:nvPr>
        </p:nvSpPr>
        <p:spPr>
          <a:xfrm>
            <a:off x="838199" y="1460500"/>
            <a:ext cx="10986655" cy="4940300"/>
          </a:xfrm>
        </p:spPr>
        <p:txBody>
          <a:bodyPr>
            <a:normAutofit/>
          </a:bodyPr>
          <a:lstStyle/>
          <a:p>
            <a:r>
              <a:rPr lang="es-ES" dirty="0"/>
              <a:t>Paralelismo</a:t>
            </a:r>
          </a:p>
          <a:p>
            <a:pPr lvl="1"/>
            <a:r>
              <a:rPr lang="es-ES" dirty="0"/>
              <a:t>CXPACKET</a:t>
            </a:r>
          </a:p>
          <a:p>
            <a:pPr lvl="2"/>
            <a:r>
              <a:rPr lang="es-ES" dirty="0"/>
              <a:t>Indica la ejecución de una consulta en paralelo. Una tarea está esperando a que se complete otro hilo </a:t>
            </a:r>
          </a:p>
          <a:p>
            <a:pPr lvl="2"/>
            <a:r>
              <a:rPr lang="es-ES" dirty="0"/>
              <a:t>Causas</a:t>
            </a:r>
          </a:p>
          <a:p>
            <a:pPr lvl="3"/>
            <a:r>
              <a:rPr lang="es-ES" dirty="0"/>
              <a:t>Paralelismo ineficiente</a:t>
            </a:r>
          </a:p>
          <a:p>
            <a:pPr lvl="3"/>
            <a:r>
              <a:rPr lang="es-ES" dirty="0"/>
              <a:t>Diseño de consulta deficiente o estadísticas obsoletas</a:t>
            </a:r>
          </a:p>
          <a:p>
            <a:pPr lvl="2"/>
            <a:r>
              <a:rPr lang="es-ES" dirty="0"/>
              <a:t>Soluciones:</a:t>
            </a:r>
          </a:p>
          <a:p>
            <a:pPr lvl="3"/>
            <a:r>
              <a:rPr lang="es-ES" dirty="0" err="1"/>
              <a:t>Asegúrarse</a:t>
            </a:r>
            <a:r>
              <a:rPr lang="es-ES" dirty="0"/>
              <a:t> de que las estadísticas estén actualizadas</a:t>
            </a:r>
          </a:p>
          <a:p>
            <a:pPr lvl="3"/>
            <a:r>
              <a:rPr lang="es-ES" dirty="0"/>
              <a:t>Ajustar la configuración MAXDOP (grado máximo de paralelismo)</a:t>
            </a:r>
          </a:p>
          <a:p>
            <a:pPr lvl="3"/>
            <a:r>
              <a:rPr lang="es-ES" dirty="0"/>
              <a:t>Reescribir las consultas para mejorar la eficiencia</a:t>
            </a:r>
          </a:p>
        </p:txBody>
      </p:sp>
    </p:spTree>
    <p:extLst>
      <p:ext uri="{BB962C8B-B14F-4D97-AF65-F5344CB8AC3E}">
        <p14:creationId xmlns:p14="http://schemas.microsoft.com/office/powerpoint/2010/main" val="18792326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58433-0E8A-AFB2-B3B2-951973877103}"/>
            </a:ext>
          </a:extLst>
        </p:cNvPr>
        <p:cNvGrpSpPr/>
        <p:nvPr/>
      </p:nvGrpSpPr>
      <p:grpSpPr>
        <a:xfrm>
          <a:off x="0" y="0"/>
          <a:ext cx="0" cy="0"/>
          <a:chOff x="0" y="0"/>
          <a:chExt cx="0" cy="0"/>
        </a:xfrm>
      </p:grpSpPr>
      <p:sp>
        <p:nvSpPr>
          <p:cNvPr id="4" name="Título 3">
            <a:extLst>
              <a:ext uri="{FF2B5EF4-FFF2-40B4-BE49-F238E27FC236}">
                <a16:creationId xmlns:a16="http://schemas.microsoft.com/office/drawing/2014/main" id="{4429B49E-DB62-4019-7EEA-82748BDF65EA}"/>
              </a:ext>
            </a:extLst>
          </p:cNvPr>
          <p:cNvSpPr>
            <a:spLocks noGrp="1"/>
          </p:cNvSpPr>
          <p:nvPr>
            <p:ph type="title"/>
          </p:nvPr>
        </p:nvSpPr>
        <p:spPr/>
        <p:txBody>
          <a:bodyPr/>
          <a:lstStyle/>
          <a:p>
            <a:r>
              <a:rPr lang="es-ES" dirty="0"/>
              <a:t>Tipos de esperas</a:t>
            </a:r>
          </a:p>
        </p:txBody>
      </p:sp>
      <p:sp>
        <p:nvSpPr>
          <p:cNvPr id="5" name="Marcador de contenido 4">
            <a:extLst>
              <a:ext uri="{FF2B5EF4-FFF2-40B4-BE49-F238E27FC236}">
                <a16:creationId xmlns:a16="http://schemas.microsoft.com/office/drawing/2014/main" id="{12A77F3E-15A8-A3F7-C61E-7518158C9D76}"/>
              </a:ext>
            </a:extLst>
          </p:cNvPr>
          <p:cNvSpPr>
            <a:spLocks noGrp="1"/>
          </p:cNvSpPr>
          <p:nvPr>
            <p:ph idx="1"/>
          </p:nvPr>
        </p:nvSpPr>
        <p:spPr>
          <a:xfrm>
            <a:off x="838199" y="1460500"/>
            <a:ext cx="10986655" cy="4940300"/>
          </a:xfrm>
        </p:spPr>
        <p:txBody>
          <a:bodyPr>
            <a:normAutofit/>
          </a:bodyPr>
          <a:lstStyle/>
          <a:p>
            <a:r>
              <a:rPr lang="es-ES" dirty="0"/>
              <a:t>Red y otros</a:t>
            </a:r>
          </a:p>
          <a:p>
            <a:pPr lvl="1"/>
            <a:r>
              <a:rPr lang="es-ES" dirty="0"/>
              <a:t>ASYNC_NETWORK_IO</a:t>
            </a:r>
          </a:p>
          <a:p>
            <a:pPr lvl="2"/>
            <a:r>
              <a:rPr lang="es-ES" dirty="0"/>
              <a:t>Indica que está esperando a que el cliente procese los resultados</a:t>
            </a:r>
          </a:p>
          <a:p>
            <a:pPr lvl="2"/>
            <a:r>
              <a:rPr lang="es-ES" dirty="0"/>
              <a:t>Causas</a:t>
            </a:r>
          </a:p>
          <a:p>
            <a:pPr lvl="3"/>
            <a:r>
              <a:rPr lang="es-ES" dirty="0"/>
              <a:t>Conjunto de resultados grande</a:t>
            </a:r>
          </a:p>
          <a:p>
            <a:pPr lvl="3"/>
            <a:r>
              <a:rPr lang="es-ES" dirty="0"/>
              <a:t>La aplicación no captura los resultados lo suficientemente rápido</a:t>
            </a:r>
          </a:p>
          <a:p>
            <a:pPr lvl="3"/>
            <a:r>
              <a:rPr lang="es-ES" dirty="0"/>
              <a:t>La máquina de aplicaciones cliente está bajo estrés (E/S, memoria o CPU)</a:t>
            </a:r>
          </a:p>
          <a:p>
            <a:pPr lvl="3"/>
            <a:r>
              <a:rPr lang="es-ES" dirty="0"/>
              <a:t>Red/Tarjetas de interfaz de red (NIC) lentas y provocan retrasos en el tráfico de red</a:t>
            </a:r>
          </a:p>
          <a:p>
            <a:pPr lvl="2"/>
            <a:r>
              <a:rPr lang="es-ES" dirty="0"/>
              <a:t>Soluciones:</a:t>
            </a:r>
          </a:p>
          <a:p>
            <a:pPr lvl="3"/>
            <a:r>
              <a:rPr lang="es-ES" dirty="0"/>
              <a:t>Comprobar red</a:t>
            </a:r>
          </a:p>
          <a:p>
            <a:pPr lvl="3"/>
            <a:r>
              <a:rPr lang="es-ES" dirty="0"/>
              <a:t>Corregir el lado del cliente</a:t>
            </a:r>
          </a:p>
          <a:p>
            <a:pPr lvl="4"/>
            <a:r>
              <a:rPr lang="es-ES" dirty="0"/>
              <a:t>Maquinas más potentes</a:t>
            </a:r>
          </a:p>
          <a:p>
            <a:pPr lvl="4"/>
            <a:r>
              <a:rPr lang="es-ES" dirty="0"/>
              <a:t>Forma distinta de leer / recuperar los datos</a:t>
            </a:r>
          </a:p>
          <a:p>
            <a:pPr lvl="4"/>
            <a:r>
              <a:rPr lang="es-ES" dirty="0"/>
              <a:t>Cambiar lógica para reducir conjunto</a:t>
            </a:r>
          </a:p>
        </p:txBody>
      </p:sp>
    </p:spTree>
    <p:extLst>
      <p:ext uri="{BB962C8B-B14F-4D97-AF65-F5344CB8AC3E}">
        <p14:creationId xmlns:p14="http://schemas.microsoft.com/office/powerpoint/2010/main" val="5722971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57D786-7E14-864A-61AA-0618AB556A9B}"/>
              </a:ext>
            </a:extLst>
          </p:cNvPr>
          <p:cNvSpPr>
            <a:spLocks noGrp="1"/>
          </p:cNvSpPr>
          <p:nvPr>
            <p:ph type="title"/>
          </p:nvPr>
        </p:nvSpPr>
        <p:spPr/>
        <p:txBody>
          <a:bodyPr/>
          <a:lstStyle/>
          <a:p>
            <a:r>
              <a:rPr lang="es-ES" dirty="0"/>
              <a:t>Planes de ejecución</a:t>
            </a:r>
          </a:p>
        </p:txBody>
      </p:sp>
    </p:spTree>
    <p:extLst>
      <p:ext uri="{BB962C8B-B14F-4D97-AF65-F5344CB8AC3E}">
        <p14:creationId xmlns:p14="http://schemas.microsoft.com/office/powerpoint/2010/main" val="13985963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A45CB629-81BD-515E-A62E-3302C22C3EEF}"/>
              </a:ext>
            </a:extLst>
          </p:cNvPr>
          <p:cNvSpPr>
            <a:spLocks noGrp="1"/>
          </p:cNvSpPr>
          <p:nvPr>
            <p:ph type="title"/>
          </p:nvPr>
        </p:nvSpPr>
        <p:spPr/>
        <p:txBody>
          <a:bodyPr>
            <a:normAutofit fontScale="90000"/>
          </a:bodyPr>
          <a:lstStyle/>
          <a:p>
            <a:r>
              <a:rPr lang="es-ES" dirty="0"/>
              <a:t>¿Qué pasa cuando ejecuto una consulta?</a:t>
            </a:r>
          </a:p>
        </p:txBody>
      </p:sp>
      <p:graphicFrame>
        <p:nvGraphicFramePr>
          <p:cNvPr id="6" name="Marcador de contenido 5">
            <a:extLst>
              <a:ext uri="{FF2B5EF4-FFF2-40B4-BE49-F238E27FC236}">
                <a16:creationId xmlns:a16="http://schemas.microsoft.com/office/drawing/2014/main" id="{4D86E5B8-BBA9-54DD-A4C8-A249DA35C9F4}"/>
              </a:ext>
            </a:extLst>
          </p:cNvPr>
          <p:cNvGraphicFramePr>
            <a:graphicFrameLocks noGrp="1"/>
          </p:cNvGraphicFramePr>
          <p:nvPr>
            <p:ph idx="1"/>
          </p:nvPr>
        </p:nvGraphicFramePr>
        <p:xfrm>
          <a:off x="838200" y="1460500"/>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964895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33E5FD7-76CF-1FF1-132C-44696673391F}"/>
              </a:ext>
            </a:extLst>
          </p:cNvPr>
          <p:cNvSpPr>
            <a:spLocks noGrp="1"/>
          </p:cNvSpPr>
          <p:nvPr>
            <p:ph type="title"/>
          </p:nvPr>
        </p:nvSpPr>
        <p:spPr/>
        <p:txBody>
          <a:bodyPr/>
          <a:lstStyle/>
          <a:p>
            <a:r>
              <a:rPr lang="es-ES" dirty="0"/>
              <a:t>Orden de consultas</a:t>
            </a:r>
          </a:p>
        </p:txBody>
      </p:sp>
      <p:sp>
        <p:nvSpPr>
          <p:cNvPr id="6" name="Marcador de texto 3">
            <a:extLst>
              <a:ext uri="{FF2B5EF4-FFF2-40B4-BE49-F238E27FC236}">
                <a16:creationId xmlns:a16="http://schemas.microsoft.com/office/drawing/2014/main" id="{AA83769D-F0B5-8F65-FD6F-91CABB3DEE13}"/>
              </a:ext>
            </a:extLst>
          </p:cNvPr>
          <p:cNvSpPr txBox="1">
            <a:spLocks/>
          </p:cNvSpPr>
          <p:nvPr/>
        </p:nvSpPr>
        <p:spPr>
          <a:xfrm>
            <a:off x="763954" y="1164493"/>
            <a:ext cx="5232033" cy="82391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b="1" dirty="0">
                <a:latin typeface="+mj-lt"/>
              </a:rPr>
              <a:t>ESCRITURA</a:t>
            </a:r>
          </a:p>
        </p:txBody>
      </p:sp>
      <p:sp>
        <p:nvSpPr>
          <p:cNvPr id="7" name="Marcador de contenido 4">
            <a:extLst>
              <a:ext uri="{FF2B5EF4-FFF2-40B4-BE49-F238E27FC236}">
                <a16:creationId xmlns:a16="http://schemas.microsoft.com/office/drawing/2014/main" id="{B8654E48-8ECA-5FF0-9820-CE55CC52A3E0}"/>
              </a:ext>
            </a:extLst>
          </p:cNvPr>
          <p:cNvSpPr txBox="1">
            <a:spLocks/>
          </p:cNvSpPr>
          <p:nvPr/>
        </p:nvSpPr>
        <p:spPr>
          <a:xfrm>
            <a:off x="788018" y="2160998"/>
            <a:ext cx="5232033" cy="38489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s-ES"/>
              <a:t>SELECT</a:t>
            </a:r>
          </a:p>
          <a:p>
            <a:pPr marL="514350" indent="-514350">
              <a:buFont typeface="+mj-lt"/>
              <a:buAutoNum type="arabicPeriod"/>
            </a:pPr>
            <a:r>
              <a:rPr lang="es-ES"/>
              <a:t>FROM ( y JOINS)</a:t>
            </a:r>
          </a:p>
          <a:p>
            <a:pPr marL="514350" indent="-514350">
              <a:buFont typeface="+mj-lt"/>
              <a:buAutoNum type="arabicPeriod"/>
            </a:pPr>
            <a:r>
              <a:rPr lang="es-ES"/>
              <a:t>WHERE</a:t>
            </a:r>
          </a:p>
          <a:p>
            <a:pPr marL="514350" indent="-514350">
              <a:buFont typeface="+mj-lt"/>
              <a:buAutoNum type="arabicPeriod"/>
            </a:pPr>
            <a:r>
              <a:rPr lang="es-ES"/>
              <a:t>GROUP BY</a:t>
            </a:r>
          </a:p>
          <a:p>
            <a:pPr marL="514350" indent="-514350">
              <a:buFont typeface="+mj-lt"/>
              <a:buAutoNum type="arabicPeriod"/>
            </a:pPr>
            <a:r>
              <a:rPr lang="es-ES"/>
              <a:t>HAVING</a:t>
            </a:r>
          </a:p>
          <a:p>
            <a:pPr marL="514350" indent="-514350">
              <a:buFont typeface="+mj-lt"/>
              <a:buAutoNum type="arabicPeriod"/>
            </a:pPr>
            <a:r>
              <a:rPr lang="es-ES"/>
              <a:t>ORDER BY</a:t>
            </a:r>
            <a:endParaRPr lang="es-ES" dirty="0"/>
          </a:p>
        </p:txBody>
      </p:sp>
      <p:sp>
        <p:nvSpPr>
          <p:cNvPr id="8" name="Marcador de texto 5">
            <a:extLst>
              <a:ext uri="{FF2B5EF4-FFF2-40B4-BE49-F238E27FC236}">
                <a16:creationId xmlns:a16="http://schemas.microsoft.com/office/drawing/2014/main" id="{3E159A67-6781-290B-FF1E-772FAF08CF9C}"/>
              </a:ext>
            </a:extLst>
          </p:cNvPr>
          <p:cNvSpPr txBox="1">
            <a:spLocks/>
          </p:cNvSpPr>
          <p:nvPr/>
        </p:nvSpPr>
        <p:spPr>
          <a:xfrm>
            <a:off x="6120064" y="1173093"/>
            <a:ext cx="5257800" cy="823912"/>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b="1" dirty="0">
                <a:latin typeface="+mj-lt"/>
              </a:rPr>
              <a:t>PROCESAMIENTO</a:t>
            </a:r>
          </a:p>
        </p:txBody>
      </p:sp>
      <p:sp>
        <p:nvSpPr>
          <p:cNvPr id="9" name="Marcador de contenido 6">
            <a:extLst>
              <a:ext uri="{FF2B5EF4-FFF2-40B4-BE49-F238E27FC236}">
                <a16:creationId xmlns:a16="http://schemas.microsoft.com/office/drawing/2014/main" id="{507A3D72-6349-AF8D-E95F-9AA33F342DD3}"/>
              </a:ext>
            </a:extLst>
          </p:cNvPr>
          <p:cNvSpPr txBox="1">
            <a:spLocks/>
          </p:cNvSpPr>
          <p:nvPr/>
        </p:nvSpPr>
        <p:spPr>
          <a:xfrm>
            <a:off x="6120064" y="2160998"/>
            <a:ext cx="5257800" cy="38489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s-ES"/>
              <a:t>FROM (y JOINS)</a:t>
            </a:r>
          </a:p>
          <a:p>
            <a:pPr marL="514350" indent="-514350">
              <a:buFont typeface="+mj-lt"/>
              <a:buAutoNum type="arabicPeriod"/>
            </a:pPr>
            <a:r>
              <a:rPr lang="es-ES"/>
              <a:t>WHERE (y ON)</a:t>
            </a:r>
          </a:p>
          <a:p>
            <a:pPr marL="514350" indent="-514350">
              <a:buFont typeface="+mj-lt"/>
              <a:buAutoNum type="arabicPeriod"/>
            </a:pPr>
            <a:r>
              <a:rPr lang="es-ES"/>
              <a:t>GROUP BY</a:t>
            </a:r>
          </a:p>
          <a:p>
            <a:pPr marL="514350" indent="-514350">
              <a:buFont typeface="+mj-lt"/>
              <a:buAutoNum type="arabicPeriod"/>
            </a:pPr>
            <a:r>
              <a:rPr lang="es-ES"/>
              <a:t>HAVING</a:t>
            </a:r>
          </a:p>
          <a:p>
            <a:pPr marL="514350" indent="-514350">
              <a:buFont typeface="+mj-lt"/>
              <a:buAutoNum type="arabicPeriod"/>
            </a:pPr>
            <a:r>
              <a:rPr lang="es-ES"/>
              <a:t>SELECT</a:t>
            </a:r>
          </a:p>
          <a:p>
            <a:pPr marL="514350" indent="-514350">
              <a:buFont typeface="+mj-lt"/>
              <a:buAutoNum type="arabicPeriod"/>
            </a:pPr>
            <a:r>
              <a:rPr lang="es-ES"/>
              <a:t>ORDER BY</a:t>
            </a:r>
            <a:endParaRPr lang="es-ES" dirty="0"/>
          </a:p>
        </p:txBody>
      </p:sp>
      <p:pic>
        <p:nvPicPr>
          <p:cNvPr id="10" name="Gráfico 9" descr="Flechas de cheurón con relleno sólido">
            <a:extLst>
              <a:ext uri="{FF2B5EF4-FFF2-40B4-BE49-F238E27FC236}">
                <a16:creationId xmlns:a16="http://schemas.microsoft.com/office/drawing/2014/main" id="{D5D50AF3-5258-2524-9A24-EFC515DED64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81672" y="3134360"/>
            <a:ext cx="914400" cy="914400"/>
          </a:xfrm>
          <a:prstGeom prst="rect">
            <a:avLst/>
          </a:prstGeom>
        </p:spPr>
      </p:pic>
      <p:pic>
        <p:nvPicPr>
          <p:cNvPr id="11" name="Gráfico 10" descr="Filtro con relleno sólido">
            <a:extLst>
              <a:ext uri="{FF2B5EF4-FFF2-40B4-BE49-F238E27FC236}">
                <a16:creationId xmlns:a16="http://schemas.microsoft.com/office/drawing/2014/main" id="{6BD1F046-92DF-73FB-995C-C11204BC1A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52365" y="1988404"/>
            <a:ext cx="2125494" cy="3517883"/>
          </a:xfrm>
          <a:prstGeom prst="rect">
            <a:avLst/>
          </a:prstGeom>
        </p:spPr>
      </p:pic>
    </p:spTree>
    <p:extLst>
      <p:ext uri="{BB962C8B-B14F-4D97-AF65-F5344CB8AC3E}">
        <p14:creationId xmlns:p14="http://schemas.microsoft.com/office/powerpoint/2010/main" val="34156737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FF9DEBA-521C-E633-6917-78D2F367A060}"/>
              </a:ext>
            </a:extLst>
          </p:cNvPr>
          <p:cNvSpPr>
            <a:spLocks noGrp="1"/>
          </p:cNvSpPr>
          <p:nvPr>
            <p:ph type="title"/>
          </p:nvPr>
        </p:nvSpPr>
        <p:spPr/>
        <p:txBody>
          <a:bodyPr/>
          <a:lstStyle/>
          <a:p>
            <a:r>
              <a:rPr lang="es-ES" dirty="0"/>
              <a:t>Estadísticas de ejecución</a:t>
            </a:r>
          </a:p>
        </p:txBody>
      </p:sp>
      <p:sp>
        <p:nvSpPr>
          <p:cNvPr id="4" name="Marcador de contenido 3">
            <a:extLst>
              <a:ext uri="{FF2B5EF4-FFF2-40B4-BE49-F238E27FC236}">
                <a16:creationId xmlns:a16="http://schemas.microsoft.com/office/drawing/2014/main" id="{6F34EE17-CE9D-DAF8-4417-4B1E747C3BAA}"/>
              </a:ext>
            </a:extLst>
          </p:cNvPr>
          <p:cNvSpPr>
            <a:spLocks noGrp="1"/>
          </p:cNvSpPr>
          <p:nvPr>
            <p:ph idx="1"/>
          </p:nvPr>
        </p:nvSpPr>
        <p:spPr>
          <a:xfrm>
            <a:off x="838200" y="1460500"/>
            <a:ext cx="10515600" cy="4859020"/>
          </a:xfrm>
        </p:spPr>
        <p:txBody>
          <a:bodyPr>
            <a:normAutofit fontScale="92500" lnSpcReduction="20000"/>
          </a:bodyPr>
          <a:lstStyle/>
          <a:p>
            <a:r>
              <a:rPr lang="es-ES" dirty="0"/>
              <a:t>SET STATISTICS IO ON muestra información relacionada con la actividad E/S física y lógica.</a:t>
            </a:r>
          </a:p>
          <a:p>
            <a:pPr lvl="1"/>
            <a:r>
              <a:rPr lang="es-ES" dirty="0" err="1"/>
              <a:t>Scan</a:t>
            </a:r>
            <a:r>
              <a:rPr lang="es-ES" dirty="0"/>
              <a:t> </a:t>
            </a:r>
            <a:r>
              <a:rPr lang="es-ES" dirty="0" err="1"/>
              <a:t>Count</a:t>
            </a:r>
            <a:r>
              <a:rPr lang="es-ES" dirty="0"/>
              <a:t>: Número de búsquedas en nivel de hoja</a:t>
            </a:r>
          </a:p>
          <a:p>
            <a:pPr lvl="1"/>
            <a:r>
              <a:rPr lang="es-ES" dirty="0" err="1"/>
              <a:t>Logical</a:t>
            </a:r>
            <a:r>
              <a:rPr lang="es-ES" dirty="0"/>
              <a:t> </a:t>
            </a:r>
            <a:r>
              <a:rPr lang="es-ES" dirty="0" err="1"/>
              <a:t>reads</a:t>
            </a:r>
            <a:r>
              <a:rPr lang="es-ES" dirty="0"/>
              <a:t>: Número de páginas leídas desde cache</a:t>
            </a:r>
          </a:p>
          <a:p>
            <a:pPr lvl="1"/>
            <a:r>
              <a:rPr lang="es-ES" dirty="0" err="1"/>
              <a:t>Physical</a:t>
            </a:r>
            <a:r>
              <a:rPr lang="es-ES" dirty="0"/>
              <a:t> </a:t>
            </a:r>
            <a:r>
              <a:rPr lang="es-ES" dirty="0" err="1"/>
              <a:t>reads</a:t>
            </a:r>
            <a:r>
              <a:rPr lang="es-ES" dirty="0"/>
              <a:t>: Número de páginas leídas desde disco</a:t>
            </a:r>
          </a:p>
          <a:p>
            <a:pPr lvl="1"/>
            <a:r>
              <a:rPr lang="es-ES" dirty="0"/>
              <a:t>Lob </a:t>
            </a:r>
            <a:r>
              <a:rPr lang="es-ES" dirty="0" err="1"/>
              <a:t>Logical</a:t>
            </a:r>
            <a:r>
              <a:rPr lang="es-ES" dirty="0"/>
              <a:t> </a:t>
            </a:r>
            <a:r>
              <a:rPr lang="es-ES" dirty="0" err="1"/>
              <a:t>reads</a:t>
            </a:r>
            <a:r>
              <a:rPr lang="es-ES" dirty="0"/>
              <a:t> y Lob </a:t>
            </a:r>
            <a:r>
              <a:rPr lang="es-ES" dirty="0" err="1"/>
              <a:t>Physical</a:t>
            </a:r>
            <a:r>
              <a:rPr lang="es-ES" dirty="0"/>
              <a:t> </a:t>
            </a:r>
            <a:r>
              <a:rPr lang="es-ES" dirty="0" err="1"/>
              <a:t>reads</a:t>
            </a:r>
            <a:r>
              <a:rPr lang="es-ES" dirty="0"/>
              <a:t>: lo mismo, pero de datos grandes</a:t>
            </a:r>
          </a:p>
          <a:p>
            <a:r>
              <a:rPr lang="es-ES" dirty="0"/>
              <a:t>SET STATISTICS TIME ON muestra las estadísticas de tiempo de una consulta.</a:t>
            </a:r>
          </a:p>
          <a:p>
            <a:pPr lvl="1"/>
            <a:r>
              <a:rPr lang="es-ES" dirty="0"/>
              <a:t>Tiempos de </a:t>
            </a:r>
            <a:r>
              <a:rPr lang="es-ES" dirty="0" err="1"/>
              <a:t>parse</a:t>
            </a:r>
            <a:r>
              <a:rPr lang="es-ES" dirty="0"/>
              <a:t> y compilación y tiempos de ejecución</a:t>
            </a:r>
          </a:p>
          <a:p>
            <a:pPr lvl="1"/>
            <a:r>
              <a:rPr lang="es-ES" dirty="0"/>
              <a:t>Tiempos de CPU y tiempo total</a:t>
            </a:r>
          </a:p>
          <a:p>
            <a:pPr lvl="1"/>
            <a:endParaRPr lang="es-ES" dirty="0"/>
          </a:p>
          <a:p>
            <a:r>
              <a:rPr lang="es-ES" dirty="0"/>
              <a:t>SET STATISTICS TIME, IO ON activa las dos anteriores.</a:t>
            </a:r>
          </a:p>
          <a:p>
            <a:r>
              <a:rPr lang="es-ES" dirty="0"/>
              <a:t>No necesitan permiso SHOWPLAN sólo permiso para ejecutar la consulta</a:t>
            </a:r>
          </a:p>
        </p:txBody>
      </p:sp>
    </p:spTree>
    <p:extLst>
      <p:ext uri="{BB962C8B-B14F-4D97-AF65-F5344CB8AC3E}">
        <p14:creationId xmlns:p14="http://schemas.microsoft.com/office/powerpoint/2010/main" val="918847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1CC176-9545-C2A2-EE56-D748827D2D6B}"/>
              </a:ext>
            </a:extLst>
          </p:cNvPr>
          <p:cNvSpPr>
            <a:spLocks noGrp="1"/>
          </p:cNvSpPr>
          <p:nvPr>
            <p:ph type="title"/>
          </p:nvPr>
        </p:nvSpPr>
        <p:spPr/>
        <p:txBody>
          <a:bodyPr/>
          <a:lstStyle/>
          <a:p>
            <a:r>
              <a:rPr lang="es-ES" dirty="0"/>
              <a:t>Optimizador de consultas</a:t>
            </a:r>
          </a:p>
        </p:txBody>
      </p:sp>
      <p:sp>
        <p:nvSpPr>
          <p:cNvPr id="3" name="Marcador de contenido 2">
            <a:extLst>
              <a:ext uri="{FF2B5EF4-FFF2-40B4-BE49-F238E27FC236}">
                <a16:creationId xmlns:a16="http://schemas.microsoft.com/office/drawing/2014/main" id="{979A04FD-2F4F-B806-28AE-0B18C637D1EB}"/>
              </a:ext>
            </a:extLst>
          </p:cNvPr>
          <p:cNvSpPr>
            <a:spLocks noGrp="1"/>
          </p:cNvSpPr>
          <p:nvPr>
            <p:ph idx="1"/>
          </p:nvPr>
        </p:nvSpPr>
        <p:spPr>
          <a:xfrm>
            <a:off x="838200" y="1460500"/>
            <a:ext cx="10515600" cy="4826000"/>
          </a:xfrm>
        </p:spPr>
        <p:txBody>
          <a:bodyPr>
            <a:normAutofit fontScale="77500" lnSpcReduction="20000"/>
          </a:bodyPr>
          <a:lstStyle/>
          <a:p>
            <a:pPr marL="0" indent="0">
              <a:buNone/>
            </a:pPr>
            <a:r>
              <a:rPr lang="es-ES" dirty="0"/>
              <a:t>Elije el mejor plan mirando cosas como:</a:t>
            </a:r>
          </a:p>
          <a:p>
            <a:pPr lvl="1"/>
            <a:r>
              <a:rPr lang="es-ES" dirty="0"/>
              <a:t>Orden de combinación de las tablas ([t1, t2, t3] ; [t3, t1, t2]; [t2, t1, t3];…)</a:t>
            </a:r>
          </a:p>
          <a:p>
            <a:pPr lvl="1"/>
            <a:r>
              <a:rPr lang="es-ES" dirty="0"/>
              <a:t>Estructuras de recuperación de filas se usarán:</a:t>
            </a:r>
          </a:p>
          <a:p>
            <a:pPr lvl="2"/>
            <a:r>
              <a:rPr lang="es-ES" dirty="0"/>
              <a:t>Índice </a:t>
            </a:r>
            <a:r>
              <a:rPr lang="es-ES" dirty="0" err="1"/>
              <a:t>cluster</a:t>
            </a:r>
            <a:endParaRPr lang="es-ES" dirty="0"/>
          </a:p>
          <a:p>
            <a:pPr lvl="2"/>
            <a:r>
              <a:rPr lang="es-ES" dirty="0"/>
              <a:t>Índice </a:t>
            </a:r>
            <a:r>
              <a:rPr lang="es-ES" dirty="0" err="1"/>
              <a:t>noncluster</a:t>
            </a:r>
            <a:endParaRPr lang="es-ES" dirty="0"/>
          </a:p>
          <a:p>
            <a:pPr lvl="2"/>
            <a:r>
              <a:rPr lang="es-ES" dirty="0"/>
              <a:t>Table </a:t>
            </a:r>
            <a:r>
              <a:rPr lang="es-ES" dirty="0" err="1"/>
              <a:t>Heap</a:t>
            </a:r>
            <a:endParaRPr lang="es-ES" dirty="0"/>
          </a:p>
          <a:p>
            <a:pPr lvl="1"/>
            <a:r>
              <a:rPr lang="es-ES" dirty="0"/>
              <a:t>Método de acceso físico se usará:</a:t>
            </a:r>
          </a:p>
          <a:p>
            <a:pPr lvl="2"/>
            <a:r>
              <a:rPr lang="es-ES" dirty="0" err="1"/>
              <a:t>Index</a:t>
            </a:r>
            <a:r>
              <a:rPr lang="es-ES" dirty="0"/>
              <a:t> </a:t>
            </a:r>
            <a:r>
              <a:rPr lang="es-ES" dirty="0" err="1"/>
              <a:t>scan</a:t>
            </a:r>
            <a:endParaRPr lang="es-ES" dirty="0"/>
          </a:p>
          <a:p>
            <a:pPr lvl="2"/>
            <a:r>
              <a:rPr lang="es-ES" dirty="0" err="1"/>
              <a:t>Index</a:t>
            </a:r>
            <a:r>
              <a:rPr lang="es-ES" dirty="0"/>
              <a:t> </a:t>
            </a:r>
            <a:r>
              <a:rPr lang="es-ES" dirty="0" err="1"/>
              <a:t>seek</a:t>
            </a:r>
            <a:endParaRPr lang="es-ES" dirty="0"/>
          </a:p>
          <a:p>
            <a:pPr lvl="2"/>
            <a:r>
              <a:rPr lang="es-ES" dirty="0"/>
              <a:t>Table </a:t>
            </a:r>
            <a:r>
              <a:rPr lang="es-ES" dirty="0" err="1"/>
              <a:t>scan</a:t>
            </a:r>
            <a:r>
              <a:rPr lang="es-ES" dirty="0"/>
              <a:t>…</a:t>
            </a:r>
          </a:p>
          <a:p>
            <a:pPr lvl="1"/>
            <a:r>
              <a:rPr lang="es-ES" dirty="0"/>
              <a:t>Operadores de unión se usarán:</a:t>
            </a:r>
          </a:p>
          <a:p>
            <a:pPr lvl="2"/>
            <a:r>
              <a:rPr lang="es-ES" dirty="0" err="1"/>
              <a:t>Nested</a:t>
            </a:r>
            <a:r>
              <a:rPr lang="es-ES" dirty="0"/>
              <a:t> </a:t>
            </a:r>
            <a:r>
              <a:rPr lang="es-ES" dirty="0" err="1"/>
              <a:t>Loop</a:t>
            </a:r>
            <a:r>
              <a:rPr lang="es-ES" dirty="0"/>
              <a:t> </a:t>
            </a:r>
            <a:r>
              <a:rPr lang="es-ES" dirty="0" err="1"/>
              <a:t>Join</a:t>
            </a:r>
            <a:endParaRPr lang="es-ES" dirty="0"/>
          </a:p>
          <a:p>
            <a:pPr lvl="2"/>
            <a:r>
              <a:rPr lang="es-ES" dirty="0"/>
              <a:t>Hash </a:t>
            </a:r>
            <a:r>
              <a:rPr lang="es-ES" dirty="0" err="1"/>
              <a:t>join</a:t>
            </a:r>
            <a:endParaRPr lang="es-ES" dirty="0"/>
          </a:p>
          <a:p>
            <a:pPr lvl="2"/>
            <a:r>
              <a:rPr lang="es-ES" dirty="0" err="1"/>
              <a:t>Merge</a:t>
            </a:r>
            <a:r>
              <a:rPr lang="es-ES" dirty="0"/>
              <a:t> </a:t>
            </a:r>
            <a:r>
              <a:rPr lang="es-ES" dirty="0" err="1"/>
              <a:t>join</a:t>
            </a:r>
            <a:endParaRPr lang="es-ES" dirty="0"/>
          </a:p>
          <a:p>
            <a:pPr lvl="2"/>
            <a:r>
              <a:rPr lang="es-ES" dirty="0"/>
              <a:t>Adaptative </a:t>
            </a:r>
            <a:r>
              <a:rPr lang="es-ES" dirty="0" err="1"/>
              <a:t>Join</a:t>
            </a:r>
            <a:r>
              <a:rPr lang="es-ES" dirty="0"/>
              <a:t>…</a:t>
            </a:r>
          </a:p>
          <a:p>
            <a:pPr lvl="1"/>
            <a:r>
              <a:rPr lang="es-ES" dirty="0"/>
              <a:t>Serie o paralelo</a:t>
            </a:r>
          </a:p>
          <a:p>
            <a:pPr lvl="1"/>
            <a:r>
              <a:rPr lang="es-ES" dirty="0"/>
              <a:t>Predicados de búsqueda (</a:t>
            </a:r>
            <a:r>
              <a:rPr lang="es-ES" dirty="0" err="1"/>
              <a:t>Where</a:t>
            </a:r>
            <a:r>
              <a:rPr lang="es-ES" dirty="0"/>
              <a:t>)</a:t>
            </a:r>
          </a:p>
          <a:p>
            <a:pPr lvl="1"/>
            <a:r>
              <a:rPr lang="es-ES" dirty="0"/>
              <a:t>Existencias de constantes</a:t>
            </a:r>
          </a:p>
          <a:p>
            <a:pPr lvl="1"/>
            <a:r>
              <a:rPr lang="es-ES" b="0" i="0" dirty="0">
                <a:solidFill>
                  <a:srgbClr val="161616"/>
                </a:solidFill>
                <a:effectLst/>
                <a:latin typeface="Segoe UI" panose="020B0502040204020203" pitchFamily="34" charset="0"/>
              </a:rPr>
              <a:t>Combinaciones de estadísticas bien diseñadas y actualizadas</a:t>
            </a:r>
          </a:p>
          <a:p>
            <a:pPr marL="457200" lvl="1" indent="0">
              <a:buNone/>
            </a:pPr>
            <a:endParaRPr lang="es-ES" dirty="0"/>
          </a:p>
        </p:txBody>
      </p:sp>
    </p:spTree>
    <p:extLst>
      <p:ext uri="{BB962C8B-B14F-4D97-AF65-F5344CB8AC3E}">
        <p14:creationId xmlns:p14="http://schemas.microsoft.com/office/powerpoint/2010/main" val="2597514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1D803F0-5381-C735-7D26-6122265DEC51}"/>
              </a:ext>
            </a:extLst>
          </p:cNvPr>
          <p:cNvSpPr>
            <a:spLocks noGrp="1"/>
          </p:cNvSpPr>
          <p:nvPr>
            <p:ph type="title"/>
          </p:nvPr>
        </p:nvSpPr>
        <p:spPr/>
        <p:txBody>
          <a:bodyPr/>
          <a:lstStyle/>
          <a:p>
            <a:r>
              <a:rPr lang="es-ES" dirty="0"/>
              <a:t>Planes de ejecución</a:t>
            </a:r>
          </a:p>
        </p:txBody>
      </p:sp>
      <p:sp>
        <p:nvSpPr>
          <p:cNvPr id="5" name="Marcador de contenido 4">
            <a:extLst>
              <a:ext uri="{FF2B5EF4-FFF2-40B4-BE49-F238E27FC236}">
                <a16:creationId xmlns:a16="http://schemas.microsoft.com/office/drawing/2014/main" id="{BEE93DE5-4AE0-D608-FCFB-4FB40A473358}"/>
              </a:ext>
            </a:extLst>
          </p:cNvPr>
          <p:cNvSpPr>
            <a:spLocks noGrp="1"/>
          </p:cNvSpPr>
          <p:nvPr>
            <p:ph idx="1"/>
          </p:nvPr>
        </p:nvSpPr>
        <p:spPr>
          <a:xfrm>
            <a:off x="838200" y="1460500"/>
            <a:ext cx="10515600" cy="2491740"/>
          </a:xfrm>
        </p:spPr>
        <p:txBody>
          <a:bodyPr/>
          <a:lstStyle/>
          <a:p>
            <a:r>
              <a:rPr lang="es-ES" dirty="0"/>
              <a:t>Un plan de ejecución tiene los pasos que SQL Server utiliza para recuperar y manipular los datos solicitados en una consulta T-SQL.</a:t>
            </a:r>
          </a:p>
          <a:p>
            <a:r>
              <a:rPr lang="es-ES" dirty="0"/>
              <a:t>Ayuda a entender cómo SQL Server procesa una consulta.</a:t>
            </a:r>
          </a:p>
          <a:p>
            <a:r>
              <a:rPr lang="es-ES" dirty="0"/>
              <a:t>Permite identificar cuellos de botella y optimizar el rendimiento.</a:t>
            </a:r>
          </a:p>
          <a:p>
            <a:endParaRPr lang="es-ES" dirty="0"/>
          </a:p>
        </p:txBody>
      </p:sp>
      <p:sp>
        <p:nvSpPr>
          <p:cNvPr id="2" name="Marcador de contenido 2">
            <a:extLst>
              <a:ext uri="{FF2B5EF4-FFF2-40B4-BE49-F238E27FC236}">
                <a16:creationId xmlns:a16="http://schemas.microsoft.com/office/drawing/2014/main" id="{9806114E-86C7-3B94-2063-696A9DBED881}"/>
              </a:ext>
            </a:extLst>
          </p:cNvPr>
          <p:cNvSpPr txBox="1">
            <a:spLocks/>
          </p:cNvSpPr>
          <p:nvPr/>
        </p:nvSpPr>
        <p:spPr>
          <a:xfrm>
            <a:off x="838200" y="3872439"/>
            <a:ext cx="10344398" cy="224642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just"/>
            <a:r>
              <a:rPr lang="es-ES" b="1" dirty="0">
                <a:solidFill>
                  <a:schemeClr val="tx1"/>
                </a:solidFill>
              </a:rPr>
              <a:t>Tipos de planes de ejecución</a:t>
            </a:r>
          </a:p>
          <a:p>
            <a:pPr marL="342900" indent="-342900" algn="just">
              <a:buFont typeface="Arial" panose="020B0604020202020204" pitchFamily="34" charset="0"/>
              <a:buChar char="•"/>
            </a:pPr>
            <a:r>
              <a:rPr lang="es-ES" sz="2000" b="1" dirty="0">
                <a:solidFill>
                  <a:schemeClr val="tx1"/>
                </a:solidFill>
              </a:rPr>
              <a:t>Plan Estimado: </a:t>
            </a:r>
            <a:r>
              <a:rPr lang="es-ES" sz="2000" dirty="0">
                <a:solidFill>
                  <a:schemeClr val="tx1"/>
                </a:solidFill>
              </a:rPr>
              <a:t>Calculado antes de ejecutar la consulta, útil para prever el comportamiento.</a:t>
            </a:r>
          </a:p>
          <a:p>
            <a:pPr marL="342900" indent="-342900" algn="just">
              <a:buFont typeface="Arial" panose="020B0604020202020204" pitchFamily="34" charset="0"/>
              <a:buChar char="•"/>
            </a:pPr>
            <a:r>
              <a:rPr lang="es-ES" sz="2000" b="1" dirty="0">
                <a:solidFill>
                  <a:schemeClr val="tx1"/>
                </a:solidFill>
              </a:rPr>
              <a:t>Plan Real:</a:t>
            </a:r>
            <a:r>
              <a:rPr lang="es-ES" sz="2000" dirty="0">
                <a:solidFill>
                  <a:schemeClr val="tx1"/>
                </a:solidFill>
              </a:rPr>
              <a:t> Muestra el plan ejecutado después de correr la consulta, incluye datos de ejecución real. </a:t>
            </a:r>
            <a:endParaRPr lang="es-ES" sz="2000" b="1" dirty="0">
              <a:solidFill>
                <a:schemeClr val="tx1"/>
              </a:solidFill>
            </a:endParaRPr>
          </a:p>
          <a:p>
            <a:pPr marL="342900" indent="-342900" algn="just">
              <a:buFont typeface="Arial" panose="020B0604020202020204" pitchFamily="34" charset="0"/>
              <a:buChar char="•"/>
            </a:pPr>
            <a:r>
              <a:rPr lang="es-ES" sz="2000" b="1" dirty="0">
                <a:solidFill>
                  <a:schemeClr val="tx1"/>
                </a:solidFill>
              </a:rPr>
              <a:t>Plan en tiempo real: </a:t>
            </a:r>
            <a:r>
              <a:rPr lang="es-ES" sz="2000" dirty="0">
                <a:solidFill>
                  <a:schemeClr val="tx1"/>
                </a:solidFill>
              </a:rPr>
              <a:t>Muestra el plan real durante la ejecución de la consulta, incluye el progreso en tiempo real.</a:t>
            </a:r>
          </a:p>
        </p:txBody>
      </p:sp>
      <p:pic>
        <p:nvPicPr>
          <p:cNvPr id="3" name="Imagen 2">
            <a:extLst>
              <a:ext uri="{FF2B5EF4-FFF2-40B4-BE49-F238E27FC236}">
                <a16:creationId xmlns:a16="http://schemas.microsoft.com/office/drawing/2014/main" id="{ECC1E849-CC17-A5EF-7D0D-49949DB7119D}"/>
              </a:ext>
            </a:extLst>
          </p:cNvPr>
          <p:cNvPicPr>
            <a:picLocks noChangeAspect="1"/>
          </p:cNvPicPr>
          <p:nvPr/>
        </p:nvPicPr>
        <p:blipFill>
          <a:blip r:embed="rId2"/>
          <a:stretch>
            <a:fillRect/>
          </a:stretch>
        </p:blipFill>
        <p:spPr>
          <a:xfrm>
            <a:off x="838200" y="4283266"/>
            <a:ext cx="369906" cy="315106"/>
          </a:xfrm>
          <a:prstGeom prst="rect">
            <a:avLst/>
          </a:prstGeom>
        </p:spPr>
      </p:pic>
      <p:pic>
        <p:nvPicPr>
          <p:cNvPr id="6" name="Imagen 5">
            <a:extLst>
              <a:ext uri="{FF2B5EF4-FFF2-40B4-BE49-F238E27FC236}">
                <a16:creationId xmlns:a16="http://schemas.microsoft.com/office/drawing/2014/main" id="{07674897-E9D8-58E3-354B-A97BB24CD94A}"/>
              </a:ext>
            </a:extLst>
          </p:cNvPr>
          <p:cNvPicPr>
            <a:picLocks noChangeAspect="1"/>
          </p:cNvPicPr>
          <p:nvPr/>
        </p:nvPicPr>
        <p:blipFill>
          <a:blip r:embed="rId3"/>
          <a:stretch>
            <a:fillRect/>
          </a:stretch>
        </p:blipFill>
        <p:spPr>
          <a:xfrm>
            <a:off x="838200" y="4870112"/>
            <a:ext cx="369906" cy="386721"/>
          </a:xfrm>
          <a:prstGeom prst="rect">
            <a:avLst/>
          </a:prstGeom>
        </p:spPr>
      </p:pic>
      <p:pic>
        <p:nvPicPr>
          <p:cNvPr id="7" name="Imagen 6">
            <a:extLst>
              <a:ext uri="{FF2B5EF4-FFF2-40B4-BE49-F238E27FC236}">
                <a16:creationId xmlns:a16="http://schemas.microsoft.com/office/drawing/2014/main" id="{099F3032-64F0-DA50-C42F-F8222DCB2111}"/>
              </a:ext>
            </a:extLst>
          </p:cNvPr>
          <p:cNvPicPr>
            <a:picLocks noChangeAspect="1"/>
          </p:cNvPicPr>
          <p:nvPr/>
        </p:nvPicPr>
        <p:blipFill>
          <a:blip r:embed="rId4"/>
          <a:stretch>
            <a:fillRect/>
          </a:stretch>
        </p:blipFill>
        <p:spPr>
          <a:xfrm>
            <a:off x="838200" y="5504879"/>
            <a:ext cx="369906" cy="266333"/>
          </a:xfrm>
          <a:prstGeom prst="rect">
            <a:avLst/>
          </a:prstGeom>
        </p:spPr>
      </p:pic>
    </p:spTree>
    <p:extLst>
      <p:ext uri="{BB962C8B-B14F-4D97-AF65-F5344CB8AC3E}">
        <p14:creationId xmlns:p14="http://schemas.microsoft.com/office/powerpoint/2010/main" val="38998290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03FA408-DA9A-1DCC-F0C3-8539D6891DB1}"/>
              </a:ext>
            </a:extLst>
          </p:cNvPr>
          <p:cNvSpPr>
            <a:spLocks noGrp="1"/>
          </p:cNvSpPr>
          <p:nvPr>
            <p:ph type="title"/>
          </p:nvPr>
        </p:nvSpPr>
        <p:spPr/>
        <p:txBody>
          <a:bodyPr/>
          <a:lstStyle/>
          <a:p>
            <a:r>
              <a:rPr lang="es-ES" dirty="0"/>
              <a:t>Planes de ejecución</a:t>
            </a:r>
          </a:p>
        </p:txBody>
      </p:sp>
      <p:sp>
        <p:nvSpPr>
          <p:cNvPr id="5" name="Marcador de contenido 4">
            <a:extLst>
              <a:ext uri="{FF2B5EF4-FFF2-40B4-BE49-F238E27FC236}">
                <a16:creationId xmlns:a16="http://schemas.microsoft.com/office/drawing/2014/main" id="{5635CA55-DA00-D21F-7410-8EFECF723FD7}"/>
              </a:ext>
            </a:extLst>
          </p:cNvPr>
          <p:cNvSpPr>
            <a:spLocks noGrp="1"/>
          </p:cNvSpPr>
          <p:nvPr>
            <p:ph idx="1"/>
          </p:nvPr>
        </p:nvSpPr>
        <p:spPr>
          <a:xfrm>
            <a:off x="838200" y="1460500"/>
            <a:ext cx="10515600" cy="2969260"/>
          </a:xfrm>
        </p:spPr>
        <p:txBody>
          <a:bodyPr>
            <a:normAutofit fontScale="77500" lnSpcReduction="20000"/>
          </a:bodyPr>
          <a:lstStyle/>
          <a:p>
            <a:pPr marL="0" indent="0">
              <a:buNone/>
            </a:pPr>
            <a:r>
              <a:rPr lang="es-ES" dirty="0"/>
              <a:t>En los planes de ejecución, cada consulta se representa como un árbol de operadores. Los operadores se ejecutan desde las hojas (nodos inferiores) hacia la raíz.</a:t>
            </a:r>
          </a:p>
          <a:p>
            <a:pPr marL="0" indent="0">
              <a:buNone/>
            </a:pPr>
            <a:r>
              <a:rPr lang="es-ES" b="1" dirty="0"/>
              <a:t>Operadores Principales</a:t>
            </a:r>
          </a:p>
          <a:p>
            <a:r>
              <a:rPr lang="es-ES" dirty="0"/>
              <a:t>SCAN: Lee todas las filas de una tabla o índice (más costoso).</a:t>
            </a:r>
          </a:p>
          <a:p>
            <a:r>
              <a:rPr lang="es-ES" dirty="0"/>
              <a:t>SEEK: Accede directamente a filas específicas usando un índice (más eficiente).</a:t>
            </a:r>
          </a:p>
          <a:p>
            <a:r>
              <a:rPr lang="es-ES" dirty="0" err="1"/>
              <a:t>JOINs</a:t>
            </a:r>
            <a:r>
              <a:rPr lang="es-ES" dirty="0"/>
              <a:t>: Une tablas usando métodos como </a:t>
            </a:r>
            <a:r>
              <a:rPr lang="es-ES" dirty="0" err="1"/>
              <a:t>Nested</a:t>
            </a:r>
            <a:r>
              <a:rPr lang="es-ES" dirty="0"/>
              <a:t> </a:t>
            </a:r>
            <a:r>
              <a:rPr lang="es-ES" dirty="0" err="1"/>
              <a:t>Loops</a:t>
            </a:r>
            <a:r>
              <a:rPr lang="es-ES" dirty="0"/>
              <a:t>, </a:t>
            </a:r>
            <a:r>
              <a:rPr lang="es-ES" dirty="0" err="1"/>
              <a:t>Merge</a:t>
            </a:r>
            <a:r>
              <a:rPr lang="es-ES" dirty="0"/>
              <a:t> </a:t>
            </a:r>
            <a:r>
              <a:rPr lang="es-ES" dirty="0" err="1"/>
              <a:t>Join</a:t>
            </a:r>
            <a:r>
              <a:rPr lang="es-ES" dirty="0"/>
              <a:t>, o Hash Match.</a:t>
            </a:r>
          </a:p>
          <a:p>
            <a:r>
              <a:rPr lang="es-ES" dirty="0"/>
              <a:t>SORT y AGGREGATE: Ordenan y agrupan los resultados de las consultas.</a:t>
            </a:r>
          </a:p>
        </p:txBody>
      </p:sp>
      <p:pic>
        <p:nvPicPr>
          <p:cNvPr id="6" name="Picture 4" descr="A screenshot from SQL Server Management Studio showing a graphical Actual Execution Plan.">
            <a:extLst>
              <a:ext uri="{FF2B5EF4-FFF2-40B4-BE49-F238E27FC236}">
                <a16:creationId xmlns:a16="http://schemas.microsoft.com/office/drawing/2014/main" id="{E9601C10-4A96-22AD-1649-D1C3BDCD28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9510" y="3820161"/>
            <a:ext cx="6097103" cy="252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100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255F7-1E63-C78B-3776-CF2E0E2FE474}"/>
            </a:ext>
          </a:extLst>
        </p:cNvPr>
        <p:cNvGrpSpPr/>
        <p:nvPr/>
      </p:nvGrpSpPr>
      <p:grpSpPr>
        <a:xfrm>
          <a:off x="0" y="0"/>
          <a:ext cx="0" cy="0"/>
          <a:chOff x="0" y="0"/>
          <a:chExt cx="0" cy="0"/>
        </a:xfrm>
      </p:grpSpPr>
      <p:sp>
        <p:nvSpPr>
          <p:cNvPr id="13" name="CuadroTexto 12">
            <a:extLst>
              <a:ext uri="{FF2B5EF4-FFF2-40B4-BE49-F238E27FC236}">
                <a16:creationId xmlns:a16="http://schemas.microsoft.com/office/drawing/2014/main" id="{C42528A7-FD21-5601-E132-35D5B1AEBF16}"/>
              </a:ext>
            </a:extLst>
          </p:cNvPr>
          <p:cNvSpPr txBox="1"/>
          <p:nvPr/>
        </p:nvSpPr>
        <p:spPr>
          <a:xfrm>
            <a:off x="741145" y="1241478"/>
            <a:ext cx="10930021" cy="2187522"/>
          </a:xfrm>
          <a:prstGeom prst="rect">
            <a:avLst/>
          </a:prstGeom>
        </p:spPr>
        <p:txBody>
          <a:bodyPr vert="horz" lIns="91440" tIns="45720" rIns="91440" bIns="45720" rtlCol="0">
            <a:normAutofit/>
          </a:bodyPr>
          <a:lstStyle>
            <a:defPPr>
              <a:defRPr lang="en-US"/>
            </a:defPPr>
            <a:lvl1pPr indent="0">
              <a:lnSpc>
                <a:spcPct val="90000"/>
              </a:lnSpc>
              <a:spcBef>
                <a:spcPts val="1000"/>
              </a:spcBef>
              <a:buFont typeface="Arial" panose="020B0604020202020204" pitchFamily="34" charset="0"/>
              <a:buNone/>
              <a:defRPr sz="2800">
                <a:solidFill>
                  <a:schemeClr val="bg1"/>
                </a:solidFill>
                <a:latin typeface="CaskaydiaCove NF" panose="02000009000000000000" pitchFamily="49" charset="0"/>
                <a:ea typeface="CaskaydiaCove NF" panose="02000009000000000000" pitchFamily="49" charset="0"/>
                <a:cs typeface="CaskaydiaCove NF" panose="02000009000000000000" pitchFamily="49" charset="0"/>
              </a:defRPr>
            </a:lvl1pPr>
            <a:lvl2pPr marL="685800" indent="-228600">
              <a:lnSpc>
                <a:spcPct val="90000"/>
              </a:lnSpc>
              <a:spcBef>
                <a:spcPts val="500"/>
              </a:spcBef>
              <a:buFont typeface="Arial" panose="020B0604020202020204" pitchFamily="34" charset="0"/>
              <a:buChar char="•"/>
              <a:defRPr sz="2400">
                <a:solidFill>
                  <a:schemeClr val="bg1"/>
                </a:solidFill>
                <a:latin typeface="CaskaydiaCove NF" panose="02000009000000000000" pitchFamily="49" charset="0"/>
                <a:ea typeface="CaskaydiaCove NF" panose="02000009000000000000" pitchFamily="49" charset="0"/>
                <a:cs typeface="CaskaydiaCove NF" panose="02000009000000000000" pitchFamily="49" charset="0"/>
              </a:defRPr>
            </a:lvl2pPr>
            <a:lvl3pPr marL="1143000" indent="-228600">
              <a:lnSpc>
                <a:spcPct val="90000"/>
              </a:lnSpc>
              <a:spcBef>
                <a:spcPts val="500"/>
              </a:spcBef>
              <a:buFont typeface="Arial" panose="020B0604020202020204" pitchFamily="34" charset="0"/>
              <a:buChar char="•"/>
              <a:defRPr sz="2000">
                <a:solidFill>
                  <a:schemeClr val="bg1"/>
                </a:solidFill>
                <a:latin typeface="CaskaydiaCove NF" panose="02000009000000000000" pitchFamily="49" charset="0"/>
                <a:ea typeface="CaskaydiaCove NF" panose="02000009000000000000" pitchFamily="49" charset="0"/>
                <a:cs typeface="CaskaydiaCove NF" panose="02000009000000000000" pitchFamily="49" charset="0"/>
              </a:defRPr>
            </a:lvl3pPr>
            <a:lvl4pPr marL="1600200" indent="-228600">
              <a:lnSpc>
                <a:spcPct val="90000"/>
              </a:lnSpc>
              <a:spcBef>
                <a:spcPts val="500"/>
              </a:spcBef>
              <a:buFont typeface="Arial" panose="020B0604020202020204" pitchFamily="34" charset="0"/>
              <a:buChar char="•"/>
              <a:defRPr>
                <a:solidFill>
                  <a:schemeClr val="bg1"/>
                </a:solidFill>
                <a:latin typeface="CaskaydiaCove NF" panose="02000009000000000000" pitchFamily="49" charset="0"/>
                <a:ea typeface="CaskaydiaCove NF" panose="02000009000000000000" pitchFamily="49" charset="0"/>
                <a:cs typeface="CaskaydiaCove NF" panose="02000009000000000000" pitchFamily="49" charset="0"/>
              </a:defRPr>
            </a:lvl4pPr>
            <a:lvl5pPr marL="2057400" indent="-228600">
              <a:lnSpc>
                <a:spcPct val="90000"/>
              </a:lnSpc>
              <a:spcBef>
                <a:spcPts val="500"/>
              </a:spcBef>
              <a:buFont typeface="Arial" panose="020B0604020202020204" pitchFamily="34" charset="0"/>
              <a:buChar char="•"/>
              <a:defRPr>
                <a:solidFill>
                  <a:schemeClr val="bg1"/>
                </a:solidFill>
                <a:latin typeface="CaskaydiaCove NF" panose="02000009000000000000" pitchFamily="49" charset="0"/>
                <a:ea typeface="CaskaydiaCove NF" panose="02000009000000000000" pitchFamily="49" charset="0"/>
                <a:cs typeface="CaskaydiaCove NF" panose="02000009000000000000" pitchFamily="49"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ES" dirty="0">
                <a:solidFill>
                  <a:schemeClr val="tx1"/>
                </a:solidFill>
                <a:latin typeface="+mn-lt"/>
              </a:rPr>
              <a:t>Los tipos de datos de texto se agrupan en:</a:t>
            </a:r>
          </a:p>
          <a:p>
            <a:pPr marL="457200" indent="-457200">
              <a:buFont typeface="Arial" panose="020B0604020202020204" pitchFamily="34" charset="0"/>
              <a:buChar char="•"/>
            </a:pPr>
            <a:r>
              <a:rPr lang="es-ES" dirty="0">
                <a:solidFill>
                  <a:schemeClr val="tx1"/>
                </a:solidFill>
                <a:latin typeface="+mn-lt"/>
              </a:rPr>
              <a:t>Longitud fija (</a:t>
            </a:r>
            <a:r>
              <a:rPr lang="es-ES" dirty="0" err="1">
                <a:solidFill>
                  <a:schemeClr val="tx1"/>
                </a:solidFill>
                <a:latin typeface="+mn-lt"/>
              </a:rPr>
              <a:t>char</a:t>
            </a:r>
            <a:r>
              <a:rPr lang="es-ES" dirty="0">
                <a:solidFill>
                  <a:schemeClr val="tx1"/>
                </a:solidFill>
                <a:latin typeface="+mn-lt"/>
              </a:rPr>
              <a:t> y </a:t>
            </a:r>
            <a:r>
              <a:rPr lang="es-ES" dirty="0" err="1">
                <a:solidFill>
                  <a:schemeClr val="tx1"/>
                </a:solidFill>
                <a:latin typeface="+mn-lt"/>
              </a:rPr>
              <a:t>nchar</a:t>
            </a:r>
            <a:r>
              <a:rPr lang="es-ES" dirty="0">
                <a:solidFill>
                  <a:schemeClr val="tx1"/>
                </a:solidFill>
                <a:latin typeface="+mn-lt"/>
              </a:rPr>
              <a:t>) y longitud variable (</a:t>
            </a:r>
            <a:r>
              <a:rPr lang="es-ES" dirty="0" err="1">
                <a:solidFill>
                  <a:schemeClr val="tx1"/>
                </a:solidFill>
                <a:latin typeface="+mn-lt"/>
              </a:rPr>
              <a:t>varchar</a:t>
            </a:r>
            <a:r>
              <a:rPr lang="es-ES" dirty="0">
                <a:solidFill>
                  <a:schemeClr val="tx1"/>
                </a:solidFill>
                <a:latin typeface="+mn-lt"/>
              </a:rPr>
              <a:t> y </a:t>
            </a:r>
            <a:r>
              <a:rPr lang="es-ES" dirty="0" err="1">
                <a:solidFill>
                  <a:schemeClr val="tx1"/>
                </a:solidFill>
                <a:latin typeface="+mn-lt"/>
              </a:rPr>
              <a:t>nvarchar</a:t>
            </a:r>
            <a:r>
              <a:rPr lang="es-ES" dirty="0">
                <a:solidFill>
                  <a:schemeClr val="tx1"/>
                </a:solidFill>
                <a:latin typeface="+mn-lt"/>
              </a:rPr>
              <a:t>)</a:t>
            </a:r>
          </a:p>
          <a:p>
            <a:pPr marL="457200" indent="-457200">
              <a:buFont typeface="Arial" panose="020B0604020202020204" pitchFamily="34" charset="0"/>
              <a:buChar char="•"/>
            </a:pPr>
            <a:r>
              <a:rPr lang="es-ES" dirty="0">
                <a:solidFill>
                  <a:schemeClr val="tx1"/>
                </a:solidFill>
                <a:latin typeface="+mn-lt"/>
              </a:rPr>
              <a:t>Unicode (</a:t>
            </a:r>
            <a:r>
              <a:rPr lang="es-ES" dirty="0" err="1">
                <a:solidFill>
                  <a:schemeClr val="tx1"/>
                </a:solidFill>
                <a:latin typeface="+mn-lt"/>
              </a:rPr>
              <a:t>nchar</a:t>
            </a:r>
            <a:r>
              <a:rPr lang="es-ES" dirty="0">
                <a:solidFill>
                  <a:schemeClr val="tx1"/>
                </a:solidFill>
                <a:latin typeface="+mn-lt"/>
              </a:rPr>
              <a:t> y </a:t>
            </a:r>
            <a:r>
              <a:rPr lang="es-ES" dirty="0" err="1">
                <a:solidFill>
                  <a:schemeClr val="tx1"/>
                </a:solidFill>
                <a:latin typeface="+mn-lt"/>
              </a:rPr>
              <a:t>nvarchar</a:t>
            </a:r>
            <a:r>
              <a:rPr lang="es-ES" dirty="0">
                <a:solidFill>
                  <a:schemeClr val="tx1"/>
                </a:solidFill>
                <a:latin typeface="+mn-lt"/>
              </a:rPr>
              <a:t>) y no Unicode (</a:t>
            </a:r>
            <a:r>
              <a:rPr lang="es-ES" dirty="0" err="1">
                <a:solidFill>
                  <a:schemeClr val="tx1"/>
                </a:solidFill>
                <a:latin typeface="+mn-lt"/>
              </a:rPr>
              <a:t>char</a:t>
            </a:r>
            <a:r>
              <a:rPr lang="es-ES" dirty="0">
                <a:solidFill>
                  <a:schemeClr val="tx1"/>
                </a:solidFill>
                <a:latin typeface="+mn-lt"/>
              </a:rPr>
              <a:t> y </a:t>
            </a:r>
            <a:r>
              <a:rPr lang="es-ES" dirty="0" err="1">
                <a:solidFill>
                  <a:schemeClr val="tx1"/>
                </a:solidFill>
                <a:latin typeface="+mn-lt"/>
              </a:rPr>
              <a:t>varchar</a:t>
            </a:r>
            <a:r>
              <a:rPr lang="es-ES" dirty="0">
                <a:solidFill>
                  <a:schemeClr val="tx1"/>
                </a:solidFill>
                <a:latin typeface="+mn-lt"/>
              </a:rPr>
              <a:t>)</a:t>
            </a:r>
          </a:p>
          <a:p>
            <a:pPr marL="457200" indent="-457200">
              <a:buFont typeface="Arial" panose="020B0604020202020204" pitchFamily="34" charset="0"/>
              <a:buChar char="•"/>
            </a:pPr>
            <a:r>
              <a:rPr lang="es-ES" dirty="0">
                <a:solidFill>
                  <a:schemeClr val="tx1"/>
                </a:solidFill>
                <a:latin typeface="+mn-lt"/>
              </a:rPr>
              <a:t>Otros tipos deprecados (no se deben usar): TEXT y NTEXT</a:t>
            </a:r>
          </a:p>
          <a:p>
            <a:endParaRPr lang="es-ES" dirty="0">
              <a:solidFill>
                <a:schemeClr val="tx1"/>
              </a:solidFill>
              <a:latin typeface="+mn-lt"/>
            </a:endParaRPr>
          </a:p>
          <a:p>
            <a:endParaRPr lang="es-ES" dirty="0">
              <a:solidFill>
                <a:schemeClr val="tx1"/>
              </a:solidFill>
              <a:latin typeface="+mn-lt"/>
            </a:endParaRPr>
          </a:p>
        </p:txBody>
      </p:sp>
      <p:sp>
        <p:nvSpPr>
          <p:cNvPr id="7" name="CuadroTexto 6">
            <a:extLst>
              <a:ext uri="{FF2B5EF4-FFF2-40B4-BE49-F238E27FC236}">
                <a16:creationId xmlns:a16="http://schemas.microsoft.com/office/drawing/2014/main" id="{F3BB9B15-694A-C9E0-7AE3-A930E6488FBA}"/>
              </a:ext>
            </a:extLst>
          </p:cNvPr>
          <p:cNvSpPr txBox="1"/>
          <p:nvPr/>
        </p:nvSpPr>
        <p:spPr>
          <a:xfrm>
            <a:off x="741145" y="3429000"/>
            <a:ext cx="10930022" cy="3015349"/>
          </a:xfrm>
          <a:prstGeom prst="rect">
            <a:avLst/>
          </a:prstGeom>
        </p:spPr>
        <p:txBody>
          <a:bodyPr vert="horz" lIns="91440" tIns="45720" rIns="91440" bIns="45720" rtlCol="0">
            <a:normAutofit/>
          </a:bodyPr>
          <a:lstStyle>
            <a:defPPr>
              <a:defRPr lang="en-US"/>
            </a:defPPr>
            <a:lvl1pPr indent="0">
              <a:lnSpc>
                <a:spcPct val="90000"/>
              </a:lnSpc>
              <a:spcBef>
                <a:spcPts val="1000"/>
              </a:spcBef>
              <a:buFont typeface="Arial" panose="020B0604020202020204" pitchFamily="34" charset="0"/>
              <a:buNone/>
              <a:defRPr sz="2800">
                <a:solidFill>
                  <a:schemeClr val="bg1"/>
                </a:solidFill>
                <a:latin typeface="CaskaydiaCove NF" panose="02000009000000000000" pitchFamily="49" charset="0"/>
                <a:ea typeface="CaskaydiaCove NF" panose="02000009000000000000" pitchFamily="49" charset="0"/>
                <a:cs typeface="CaskaydiaCove NF" panose="02000009000000000000" pitchFamily="49" charset="0"/>
              </a:defRPr>
            </a:lvl1pPr>
            <a:lvl2pPr marL="685800" indent="-228600">
              <a:lnSpc>
                <a:spcPct val="90000"/>
              </a:lnSpc>
              <a:spcBef>
                <a:spcPts val="500"/>
              </a:spcBef>
              <a:buFont typeface="Arial" panose="020B0604020202020204" pitchFamily="34" charset="0"/>
              <a:buChar char="•"/>
              <a:defRPr sz="2400">
                <a:solidFill>
                  <a:schemeClr val="bg1"/>
                </a:solidFill>
                <a:latin typeface="CaskaydiaCove NF" panose="02000009000000000000" pitchFamily="49" charset="0"/>
                <a:ea typeface="CaskaydiaCove NF" panose="02000009000000000000" pitchFamily="49" charset="0"/>
                <a:cs typeface="CaskaydiaCove NF" panose="02000009000000000000" pitchFamily="49" charset="0"/>
              </a:defRPr>
            </a:lvl2pPr>
            <a:lvl3pPr marL="1143000" indent="-228600">
              <a:lnSpc>
                <a:spcPct val="90000"/>
              </a:lnSpc>
              <a:spcBef>
                <a:spcPts val="500"/>
              </a:spcBef>
              <a:buFont typeface="Arial" panose="020B0604020202020204" pitchFamily="34" charset="0"/>
              <a:buChar char="•"/>
              <a:defRPr sz="2000">
                <a:solidFill>
                  <a:schemeClr val="bg1"/>
                </a:solidFill>
                <a:latin typeface="CaskaydiaCove NF" panose="02000009000000000000" pitchFamily="49" charset="0"/>
                <a:ea typeface="CaskaydiaCove NF" panose="02000009000000000000" pitchFamily="49" charset="0"/>
                <a:cs typeface="CaskaydiaCove NF" panose="02000009000000000000" pitchFamily="49" charset="0"/>
              </a:defRPr>
            </a:lvl3pPr>
            <a:lvl4pPr marL="1600200" indent="-228600">
              <a:lnSpc>
                <a:spcPct val="90000"/>
              </a:lnSpc>
              <a:spcBef>
                <a:spcPts val="500"/>
              </a:spcBef>
              <a:buFont typeface="Arial" panose="020B0604020202020204" pitchFamily="34" charset="0"/>
              <a:buChar char="•"/>
              <a:defRPr>
                <a:solidFill>
                  <a:schemeClr val="bg1"/>
                </a:solidFill>
                <a:latin typeface="CaskaydiaCove NF" panose="02000009000000000000" pitchFamily="49" charset="0"/>
                <a:ea typeface="CaskaydiaCove NF" panose="02000009000000000000" pitchFamily="49" charset="0"/>
                <a:cs typeface="CaskaydiaCove NF" panose="02000009000000000000" pitchFamily="49" charset="0"/>
              </a:defRPr>
            </a:lvl4pPr>
            <a:lvl5pPr marL="2057400" indent="-228600">
              <a:lnSpc>
                <a:spcPct val="90000"/>
              </a:lnSpc>
              <a:spcBef>
                <a:spcPts val="500"/>
              </a:spcBef>
              <a:buFont typeface="Arial" panose="020B0604020202020204" pitchFamily="34" charset="0"/>
              <a:buChar char="•"/>
              <a:defRPr>
                <a:solidFill>
                  <a:schemeClr val="bg1"/>
                </a:solidFill>
                <a:latin typeface="CaskaydiaCove NF" panose="02000009000000000000" pitchFamily="49" charset="0"/>
                <a:ea typeface="CaskaydiaCove NF" panose="02000009000000000000" pitchFamily="49" charset="0"/>
                <a:cs typeface="CaskaydiaCove NF" panose="02000009000000000000" pitchFamily="49"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ES" sz="2400" dirty="0">
                <a:solidFill>
                  <a:schemeClr val="tx1"/>
                </a:solidFill>
                <a:latin typeface="+mn-lt"/>
              </a:rPr>
              <a:t>Los tipos de longitud fija ocupan siempre todo el espacio</a:t>
            </a:r>
          </a:p>
          <a:p>
            <a:r>
              <a:rPr lang="es-ES" sz="2400" dirty="0">
                <a:solidFill>
                  <a:schemeClr val="tx1"/>
                </a:solidFill>
                <a:latin typeface="+mn-lt"/>
              </a:rPr>
              <a:t>Los tipos de longitud variable ocupan solo lo que se utiliza (+ 1 byte para definir la longitud)</a:t>
            </a:r>
          </a:p>
          <a:p>
            <a:r>
              <a:rPr lang="es-ES" sz="2400" dirty="0">
                <a:solidFill>
                  <a:schemeClr val="tx1"/>
                </a:solidFill>
                <a:latin typeface="+mn-lt"/>
              </a:rPr>
              <a:t>Por norma general, cada carácter es un byte, 2 si es Unicode (pueden ser 4 en </a:t>
            </a:r>
            <a:r>
              <a:rPr lang="es-ES" sz="2400" dirty="0" err="1">
                <a:solidFill>
                  <a:schemeClr val="tx1"/>
                </a:solidFill>
                <a:latin typeface="+mn-lt"/>
              </a:rPr>
              <a:t>collation</a:t>
            </a:r>
            <a:r>
              <a:rPr lang="es-ES" sz="2400" dirty="0">
                <a:solidFill>
                  <a:schemeClr val="tx1"/>
                </a:solidFill>
                <a:latin typeface="+mn-lt"/>
              </a:rPr>
              <a:t> especiales)</a:t>
            </a:r>
          </a:p>
          <a:p>
            <a:r>
              <a:rPr lang="es-ES" sz="2400" dirty="0">
                <a:solidFill>
                  <a:schemeClr val="tx1"/>
                </a:solidFill>
                <a:latin typeface="+mn-lt"/>
              </a:rPr>
              <a:t>Los textos grandes se almacenan en páginas especiales y no se pueden indexar.</a:t>
            </a:r>
          </a:p>
          <a:p>
            <a:endParaRPr lang="es-ES" sz="2400" dirty="0">
              <a:solidFill>
                <a:schemeClr val="tx1"/>
              </a:solidFill>
              <a:latin typeface="+mn-lt"/>
            </a:endParaRPr>
          </a:p>
        </p:txBody>
      </p:sp>
      <p:sp>
        <p:nvSpPr>
          <p:cNvPr id="10" name="Título 9">
            <a:extLst>
              <a:ext uri="{FF2B5EF4-FFF2-40B4-BE49-F238E27FC236}">
                <a16:creationId xmlns:a16="http://schemas.microsoft.com/office/drawing/2014/main" id="{22AFC997-E7EA-AE6B-F5B0-5922934164F5}"/>
              </a:ext>
            </a:extLst>
          </p:cNvPr>
          <p:cNvSpPr>
            <a:spLocks noGrp="1"/>
          </p:cNvSpPr>
          <p:nvPr>
            <p:ph type="title"/>
          </p:nvPr>
        </p:nvSpPr>
        <p:spPr/>
        <p:txBody>
          <a:bodyPr>
            <a:normAutofit fontScale="90000"/>
          </a:bodyPr>
          <a:lstStyle/>
          <a:p>
            <a:r>
              <a:rPr lang="es-ES" dirty="0"/>
              <a:t>Tipos de datos: Texto</a:t>
            </a:r>
            <a:br>
              <a:rPr lang="es-ES" dirty="0"/>
            </a:br>
            <a:endParaRPr lang="es-ES" dirty="0"/>
          </a:p>
        </p:txBody>
      </p:sp>
    </p:spTree>
    <p:extLst>
      <p:ext uri="{BB962C8B-B14F-4D97-AF65-F5344CB8AC3E}">
        <p14:creationId xmlns:p14="http://schemas.microsoft.com/office/powerpoint/2010/main" val="1207346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2DD499F3-45DE-6B18-CB0E-BD1ECE1F1FF9}"/>
              </a:ext>
            </a:extLst>
          </p:cNvPr>
          <p:cNvSpPr>
            <a:spLocks noGrp="1"/>
          </p:cNvSpPr>
          <p:nvPr>
            <p:ph type="title"/>
          </p:nvPr>
        </p:nvSpPr>
        <p:spPr/>
        <p:txBody>
          <a:bodyPr/>
          <a:lstStyle/>
          <a:p>
            <a:r>
              <a:rPr lang="es-ES" dirty="0"/>
              <a:t>Planes de ejecución</a:t>
            </a:r>
          </a:p>
        </p:txBody>
      </p:sp>
      <p:sp>
        <p:nvSpPr>
          <p:cNvPr id="5" name="Marcador de contenido 4">
            <a:extLst>
              <a:ext uri="{FF2B5EF4-FFF2-40B4-BE49-F238E27FC236}">
                <a16:creationId xmlns:a16="http://schemas.microsoft.com/office/drawing/2014/main" id="{70E5CAEA-9A83-7FA3-F010-1B9168BD5258}"/>
              </a:ext>
            </a:extLst>
          </p:cNvPr>
          <p:cNvSpPr>
            <a:spLocks noGrp="1"/>
          </p:cNvSpPr>
          <p:nvPr>
            <p:ph idx="1"/>
          </p:nvPr>
        </p:nvSpPr>
        <p:spPr/>
        <p:txBody>
          <a:bodyPr>
            <a:normAutofit/>
          </a:bodyPr>
          <a:lstStyle/>
          <a:p>
            <a:r>
              <a:rPr lang="es-ES" dirty="0"/>
              <a:t>No siempre es el mejor </a:t>
            </a:r>
            <a:r>
              <a:rPr lang="es-ES" dirty="0">
                <a:sym typeface="Wingdings" panose="05000000000000000000" pitchFamily="2" charset="2"/>
              </a:rPr>
              <a:t> Es el “suficientemente bueno”</a:t>
            </a:r>
          </a:p>
          <a:p>
            <a:endParaRPr lang="es-ES" dirty="0">
              <a:sym typeface="Wingdings" panose="05000000000000000000" pitchFamily="2" charset="2"/>
            </a:endParaRPr>
          </a:p>
          <a:p>
            <a:endParaRPr lang="es-ES" dirty="0">
              <a:sym typeface="Wingdings" panose="05000000000000000000" pitchFamily="2" charset="2"/>
            </a:endParaRPr>
          </a:p>
          <a:p>
            <a:endParaRPr lang="es-ES" dirty="0">
              <a:sym typeface="Wingdings" panose="05000000000000000000" pitchFamily="2" charset="2"/>
            </a:endParaRPr>
          </a:p>
          <a:p>
            <a:pPr marL="0" indent="0">
              <a:buNone/>
            </a:pPr>
            <a:r>
              <a:rPr lang="es-ES" dirty="0" err="1">
                <a:solidFill>
                  <a:srgbClr val="FF0000"/>
                </a:solidFill>
                <a:sym typeface="Wingdings" panose="05000000000000000000" pitchFamily="2" charset="2"/>
              </a:rPr>
              <a:t>StatementOptmEarlyAbortReason</a:t>
            </a:r>
            <a:r>
              <a:rPr lang="es-ES" dirty="0">
                <a:sym typeface="Wingdings" panose="05000000000000000000" pitchFamily="2" charset="2"/>
              </a:rPr>
              <a:t> = “</a:t>
            </a:r>
            <a:r>
              <a:rPr lang="es-ES" dirty="0" err="1">
                <a:solidFill>
                  <a:schemeClr val="accent4">
                    <a:lumMod val="60000"/>
                    <a:lumOff val="40000"/>
                  </a:schemeClr>
                </a:solidFill>
                <a:sym typeface="Wingdings" panose="05000000000000000000" pitchFamily="2" charset="2"/>
              </a:rPr>
              <a:t>TimeOut</a:t>
            </a:r>
            <a:r>
              <a:rPr lang="es-ES" dirty="0">
                <a:sym typeface="Wingdings" panose="05000000000000000000" pitchFamily="2" charset="2"/>
              </a:rPr>
              <a:t>” </a:t>
            </a:r>
          </a:p>
          <a:p>
            <a:r>
              <a:rPr lang="es-ES" dirty="0">
                <a:sym typeface="Wingdings" panose="05000000000000000000" pitchFamily="2" charset="2"/>
              </a:rPr>
              <a:t>Otros: </a:t>
            </a:r>
          </a:p>
          <a:p>
            <a:pPr lvl="1"/>
            <a:r>
              <a:rPr lang="es-ES" dirty="0" err="1">
                <a:sym typeface="Wingdings" panose="05000000000000000000" pitchFamily="2" charset="2"/>
              </a:rPr>
              <a:t>MemoryLimitExceeded</a:t>
            </a:r>
            <a:endParaRPr lang="es-ES" dirty="0">
              <a:sym typeface="Wingdings" panose="05000000000000000000" pitchFamily="2" charset="2"/>
            </a:endParaRPr>
          </a:p>
          <a:p>
            <a:pPr lvl="1"/>
            <a:r>
              <a:rPr lang="es-ES" dirty="0" err="1">
                <a:sym typeface="Wingdings" panose="05000000000000000000" pitchFamily="2" charset="2"/>
              </a:rPr>
              <a:t>GoodEnoughPlanFound</a:t>
            </a:r>
            <a:endParaRPr lang="es-ES" dirty="0">
              <a:sym typeface="Wingdings" panose="05000000000000000000" pitchFamily="2" charset="2"/>
            </a:endParaRPr>
          </a:p>
          <a:p>
            <a:r>
              <a:rPr lang="es-ES" dirty="0">
                <a:sym typeface="Wingdings" panose="05000000000000000000" pitchFamily="2" charset="2"/>
              </a:rPr>
              <a:t>Costo de calculo &lt;0,909090 (1/1.1)</a:t>
            </a:r>
          </a:p>
        </p:txBody>
      </p:sp>
      <p:pic>
        <p:nvPicPr>
          <p:cNvPr id="2" name="Imagen 1">
            <a:extLst>
              <a:ext uri="{FF2B5EF4-FFF2-40B4-BE49-F238E27FC236}">
                <a16:creationId xmlns:a16="http://schemas.microsoft.com/office/drawing/2014/main" id="{B31C8528-B1CD-BCA8-0997-8727E48AFEBB}"/>
              </a:ext>
            </a:extLst>
          </p:cNvPr>
          <p:cNvPicPr>
            <a:picLocks noChangeAspect="1"/>
          </p:cNvPicPr>
          <p:nvPr/>
        </p:nvPicPr>
        <p:blipFill rotWithShape="1">
          <a:blip r:embed="rId3"/>
          <a:srcRect b="10535"/>
          <a:stretch/>
        </p:blipFill>
        <p:spPr>
          <a:xfrm>
            <a:off x="127278" y="2041646"/>
            <a:ext cx="12064722" cy="1189556"/>
          </a:xfrm>
          <a:prstGeom prst="rect">
            <a:avLst/>
          </a:prstGeom>
        </p:spPr>
      </p:pic>
      <p:pic>
        <p:nvPicPr>
          <p:cNvPr id="6" name="Imagen 5">
            <a:extLst>
              <a:ext uri="{FF2B5EF4-FFF2-40B4-BE49-F238E27FC236}">
                <a16:creationId xmlns:a16="http://schemas.microsoft.com/office/drawing/2014/main" id="{82D8B640-D9AB-FA5F-DC2A-B67318083EFE}"/>
              </a:ext>
            </a:extLst>
          </p:cNvPr>
          <p:cNvPicPr>
            <a:picLocks noChangeAspect="1"/>
          </p:cNvPicPr>
          <p:nvPr/>
        </p:nvPicPr>
        <p:blipFill>
          <a:blip r:embed="rId4"/>
          <a:stretch>
            <a:fillRect/>
          </a:stretch>
        </p:blipFill>
        <p:spPr>
          <a:xfrm>
            <a:off x="6661494" y="4583511"/>
            <a:ext cx="5083033" cy="1909363"/>
          </a:xfrm>
          <a:prstGeom prst="rect">
            <a:avLst/>
          </a:prstGeom>
        </p:spPr>
      </p:pic>
    </p:spTree>
    <p:extLst>
      <p:ext uri="{BB962C8B-B14F-4D97-AF65-F5344CB8AC3E}">
        <p14:creationId xmlns:p14="http://schemas.microsoft.com/office/powerpoint/2010/main" val="3854311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B6808CF-6FA3-EDF0-7923-89C40C218477}"/>
              </a:ext>
            </a:extLst>
          </p:cNvPr>
          <p:cNvSpPr>
            <a:spLocks noGrp="1"/>
          </p:cNvSpPr>
          <p:nvPr>
            <p:ph type="title"/>
          </p:nvPr>
        </p:nvSpPr>
        <p:spPr/>
        <p:txBody>
          <a:bodyPr/>
          <a:lstStyle/>
          <a:p>
            <a:r>
              <a:rPr lang="es-ES" dirty="0"/>
              <a:t>Tipos de </a:t>
            </a:r>
            <a:r>
              <a:rPr lang="es-ES" dirty="0" err="1"/>
              <a:t>Join</a:t>
            </a:r>
            <a:endParaRPr lang="es-ES" dirty="0"/>
          </a:p>
        </p:txBody>
      </p:sp>
      <p:sp>
        <p:nvSpPr>
          <p:cNvPr id="6" name="Marcador de contenido 2">
            <a:extLst>
              <a:ext uri="{FF2B5EF4-FFF2-40B4-BE49-F238E27FC236}">
                <a16:creationId xmlns:a16="http://schemas.microsoft.com/office/drawing/2014/main" id="{B4A944A4-7469-AE09-6A58-CEF5099EC334}"/>
              </a:ext>
            </a:extLst>
          </p:cNvPr>
          <p:cNvSpPr txBox="1">
            <a:spLocks/>
          </p:cNvSpPr>
          <p:nvPr/>
        </p:nvSpPr>
        <p:spPr>
          <a:xfrm>
            <a:off x="928625" y="3281688"/>
            <a:ext cx="2982975" cy="27000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s-ES" sz="1800" b="1" dirty="0">
                <a:solidFill>
                  <a:schemeClr val="tx1"/>
                </a:solidFill>
              </a:rPr>
              <a:t>NESTED LOOP</a:t>
            </a:r>
          </a:p>
          <a:p>
            <a:pPr marL="342900" indent="-342900">
              <a:buFont typeface="Arial" panose="020B0604020202020204" pitchFamily="34" charset="0"/>
              <a:buChar char="•"/>
            </a:pPr>
            <a:r>
              <a:rPr lang="es-ES" sz="1600" dirty="0">
                <a:solidFill>
                  <a:schemeClr val="tx1"/>
                </a:solidFill>
              </a:rPr>
              <a:t>No bloqueante.</a:t>
            </a:r>
          </a:p>
          <a:p>
            <a:pPr marL="342900" indent="-342900">
              <a:buFont typeface="Arial" panose="020B0604020202020204" pitchFamily="34" charset="0"/>
              <a:buChar char="•"/>
            </a:pPr>
            <a:r>
              <a:rPr lang="es-ES" sz="1600" dirty="0">
                <a:solidFill>
                  <a:schemeClr val="tx1"/>
                </a:solidFill>
              </a:rPr>
              <a:t>Eficiencia tabla </a:t>
            </a:r>
            <a:r>
              <a:rPr lang="es-ES" sz="1600" dirty="0" err="1">
                <a:solidFill>
                  <a:schemeClr val="tx1"/>
                </a:solidFill>
              </a:rPr>
              <a:t>inner</a:t>
            </a:r>
            <a:r>
              <a:rPr lang="es-ES" sz="1600" dirty="0">
                <a:solidFill>
                  <a:schemeClr val="tx1"/>
                </a:solidFill>
              </a:rPr>
              <a:t> (arriba).</a:t>
            </a:r>
          </a:p>
          <a:p>
            <a:pPr marL="342900" indent="-342900">
              <a:buFont typeface="Arial" panose="020B0604020202020204" pitchFamily="34" charset="0"/>
              <a:buChar char="•"/>
            </a:pPr>
            <a:r>
              <a:rPr lang="es-ES" sz="1600" dirty="0">
                <a:solidFill>
                  <a:schemeClr val="tx1"/>
                </a:solidFill>
              </a:rPr>
              <a:t>Cualquier unión.</a:t>
            </a:r>
          </a:p>
          <a:p>
            <a:pPr marL="342900" indent="-342900">
              <a:buFont typeface="Arial" panose="020B0604020202020204" pitchFamily="34" charset="0"/>
              <a:buChar char="•"/>
            </a:pPr>
            <a:r>
              <a:rPr lang="es-ES" sz="1600" dirty="0">
                <a:solidFill>
                  <a:schemeClr val="tx1"/>
                </a:solidFill>
              </a:rPr>
              <a:t>Rendimiento optimizado para pocos datos.</a:t>
            </a:r>
          </a:p>
        </p:txBody>
      </p:sp>
      <p:sp>
        <p:nvSpPr>
          <p:cNvPr id="7" name="Marcador de contenido 2">
            <a:extLst>
              <a:ext uri="{FF2B5EF4-FFF2-40B4-BE49-F238E27FC236}">
                <a16:creationId xmlns:a16="http://schemas.microsoft.com/office/drawing/2014/main" id="{5BB18ECF-C7DC-8949-FDE7-DBAB320073EF}"/>
              </a:ext>
            </a:extLst>
          </p:cNvPr>
          <p:cNvSpPr txBox="1">
            <a:spLocks/>
          </p:cNvSpPr>
          <p:nvPr/>
        </p:nvSpPr>
        <p:spPr>
          <a:xfrm>
            <a:off x="4991102" y="3281688"/>
            <a:ext cx="2982975" cy="27000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s-ES" sz="1800" b="1" dirty="0">
                <a:solidFill>
                  <a:schemeClr val="tx1"/>
                </a:solidFill>
              </a:rPr>
              <a:t>MERGE JOIN</a:t>
            </a:r>
          </a:p>
          <a:p>
            <a:pPr marL="342900" indent="-342900">
              <a:buFont typeface="Arial" panose="020B0604020202020204" pitchFamily="34" charset="0"/>
              <a:buChar char="•"/>
            </a:pPr>
            <a:r>
              <a:rPr lang="es-ES" sz="1600" dirty="0">
                <a:solidFill>
                  <a:schemeClr val="tx1"/>
                </a:solidFill>
              </a:rPr>
              <a:t>No bloqueante.</a:t>
            </a:r>
          </a:p>
          <a:p>
            <a:pPr marL="342900" indent="-342900">
              <a:buFont typeface="Arial" panose="020B0604020202020204" pitchFamily="34" charset="0"/>
              <a:buChar char="•"/>
            </a:pPr>
            <a:r>
              <a:rPr lang="es-ES" sz="1600" dirty="0">
                <a:solidFill>
                  <a:schemeClr val="tx1"/>
                </a:solidFill>
              </a:rPr>
              <a:t>Necesita los datos ordenados.</a:t>
            </a:r>
          </a:p>
          <a:p>
            <a:pPr marL="342900" indent="-342900">
              <a:buFont typeface="Arial" panose="020B0604020202020204" pitchFamily="34" charset="0"/>
              <a:buChar char="•"/>
            </a:pPr>
            <a:r>
              <a:rPr lang="es-ES" sz="1600" dirty="0">
                <a:solidFill>
                  <a:schemeClr val="tx1"/>
                </a:solidFill>
              </a:rPr>
              <a:t>Solo unión de equidad.</a:t>
            </a:r>
          </a:p>
        </p:txBody>
      </p:sp>
      <p:sp>
        <p:nvSpPr>
          <p:cNvPr id="8" name="Marcador de contenido 2">
            <a:extLst>
              <a:ext uri="{FF2B5EF4-FFF2-40B4-BE49-F238E27FC236}">
                <a16:creationId xmlns:a16="http://schemas.microsoft.com/office/drawing/2014/main" id="{76EE39F7-BF6B-1CE0-1E70-CE21146BE803}"/>
              </a:ext>
            </a:extLst>
          </p:cNvPr>
          <p:cNvSpPr txBox="1">
            <a:spLocks/>
          </p:cNvSpPr>
          <p:nvPr/>
        </p:nvSpPr>
        <p:spPr>
          <a:xfrm>
            <a:off x="8583590" y="3215806"/>
            <a:ext cx="2982975" cy="27000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s-ES" sz="1800" b="1" dirty="0">
                <a:solidFill>
                  <a:schemeClr val="tx1"/>
                </a:solidFill>
              </a:rPr>
              <a:t>HASH MATCH</a:t>
            </a:r>
          </a:p>
          <a:p>
            <a:pPr marL="342900" indent="-342900">
              <a:buFont typeface="Arial" panose="020B0604020202020204" pitchFamily="34" charset="0"/>
              <a:buChar char="•"/>
            </a:pPr>
            <a:r>
              <a:rPr lang="es-ES" sz="1600" dirty="0">
                <a:solidFill>
                  <a:schemeClr val="tx1"/>
                </a:solidFill>
              </a:rPr>
              <a:t>Bloqueante.</a:t>
            </a:r>
          </a:p>
          <a:p>
            <a:pPr marL="342900" indent="-342900">
              <a:buFont typeface="Arial" panose="020B0604020202020204" pitchFamily="34" charset="0"/>
              <a:buChar char="•"/>
            </a:pPr>
            <a:r>
              <a:rPr lang="es-ES" sz="1600" dirty="0">
                <a:solidFill>
                  <a:schemeClr val="tx1"/>
                </a:solidFill>
              </a:rPr>
              <a:t>Cualquier unión.</a:t>
            </a:r>
          </a:p>
          <a:p>
            <a:pPr marL="342900" indent="-342900">
              <a:buFont typeface="Arial" panose="020B0604020202020204" pitchFamily="34" charset="0"/>
              <a:buChar char="•"/>
            </a:pPr>
            <a:r>
              <a:rPr lang="es-ES" sz="1600" dirty="0">
                <a:solidFill>
                  <a:schemeClr val="tx1"/>
                </a:solidFill>
              </a:rPr>
              <a:t>Rendimiento optimizado para conjuntos grandes.</a:t>
            </a:r>
          </a:p>
          <a:p>
            <a:pPr marL="342900" indent="-342900">
              <a:buFont typeface="Arial" panose="020B0604020202020204" pitchFamily="34" charset="0"/>
              <a:buChar char="•"/>
            </a:pPr>
            <a:r>
              <a:rPr lang="es-ES" sz="1600" dirty="0">
                <a:solidFill>
                  <a:schemeClr val="tx1"/>
                </a:solidFill>
              </a:rPr>
              <a:t>Carga en memoria el hash del campo de unión de la tabla </a:t>
            </a:r>
            <a:r>
              <a:rPr lang="es-ES" sz="1600" dirty="0" err="1">
                <a:solidFill>
                  <a:schemeClr val="tx1"/>
                </a:solidFill>
              </a:rPr>
              <a:t>inner</a:t>
            </a:r>
            <a:r>
              <a:rPr lang="es-ES" sz="1600" dirty="0">
                <a:solidFill>
                  <a:schemeClr val="tx1"/>
                </a:solidFill>
              </a:rPr>
              <a:t>.</a:t>
            </a:r>
          </a:p>
        </p:txBody>
      </p:sp>
      <p:pic>
        <p:nvPicPr>
          <p:cNvPr id="9" name="Imagen 8">
            <a:extLst>
              <a:ext uri="{FF2B5EF4-FFF2-40B4-BE49-F238E27FC236}">
                <a16:creationId xmlns:a16="http://schemas.microsoft.com/office/drawing/2014/main" id="{DC046259-AFAA-EC1C-346A-3C40F5A23547}"/>
              </a:ext>
            </a:extLst>
          </p:cNvPr>
          <p:cNvPicPr>
            <a:picLocks noChangeAspect="1"/>
          </p:cNvPicPr>
          <p:nvPr/>
        </p:nvPicPr>
        <p:blipFill>
          <a:blip r:embed="rId3"/>
          <a:stretch>
            <a:fillRect/>
          </a:stretch>
        </p:blipFill>
        <p:spPr>
          <a:xfrm>
            <a:off x="1174456" y="1818977"/>
            <a:ext cx="2170856" cy="1135914"/>
          </a:xfrm>
          <a:prstGeom prst="rect">
            <a:avLst/>
          </a:prstGeom>
        </p:spPr>
      </p:pic>
      <p:pic>
        <p:nvPicPr>
          <p:cNvPr id="10" name="Imagen 9">
            <a:extLst>
              <a:ext uri="{FF2B5EF4-FFF2-40B4-BE49-F238E27FC236}">
                <a16:creationId xmlns:a16="http://schemas.microsoft.com/office/drawing/2014/main" id="{C57A1E92-8A18-AD91-9D77-DC467CED8A8A}"/>
              </a:ext>
            </a:extLst>
          </p:cNvPr>
          <p:cNvPicPr>
            <a:picLocks noChangeAspect="1"/>
          </p:cNvPicPr>
          <p:nvPr/>
        </p:nvPicPr>
        <p:blipFill>
          <a:blip r:embed="rId4"/>
          <a:stretch>
            <a:fillRect/>
          </a:stretch>
        </p:blipFill>
        <p:spPr>
          <a:xfrm>
            <a:off x="4991102" y="1856684"/>
            <a:ext cx="1879016" cy="1168037"/>
          </a:xfrm>
          <a:prstGeom prst="rect">
            <a:avLst/>
          </a:prstGeom>
        </p:spPr>
      </p:pic>
      <p:pic>
        <p:nvPicPr>
          <p:cNvPr id="11" name="Imagen 10">
            <a:extLst>
              <a:ext uri="{FF2B5EF4-FFF2-40B4-BE49-F238E27FC236}">
                <a16:creationId xmlns:a16="http://schemas.microsoft.com/office/drawing/2014/main" id="{51C3223B-D797-C43B-40B5-5F7A7757C31F}"/>
              </a:ext>
            </a:extLst>
          </p:cNvPr>
          <p:cNvPicPr>
            <a:picLocks noChangeAspect="1"/>
          </p:cNvPicPr>
          <p:nvPr/>
        </p:nvPicPr>
        <p:blipFill>
          <a:blip r:embed="rId5"/>
          <a:srcRect t="10705"/>
          <a:stretch/>
        </p:blipFill>
        <p:spPr>
          <a:xfrm>
            <a:off x="8515908" y="1818977"/>
            <a:ext cx="2465760" cy="1205743"/>
          </a:xfrm>
          <a:prstGeom prst="rect">
            <a:avLst/>
          </a:prstGeom>
        </p:spPr>
      </p:pic>
    </p:spTree>
    <p:extLst>
      <p:ext uri="{BB962C8B-B14F-4D97-AF65-F5344CB8AC3E}">
        <p14:creationId xmlns:p14="http://schemas.microsoft.com/office/powerpoint/2010/main" val="4586710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1D5AF23-1F56-0999-2605-FD7C7F7F4CA5}"/>
              </a:ext>
            </a:extLst>
          </p:cNvPr>
          <p:cNvSpPr>
            <a:spLocks noGrp="1"/>
          </p:cNvSpPr>
          <p:nvPr>
            <p:ph type="title"/>
          </p:nvPr>
        </p:nvSpPr>
        <p:spPr/>
        <p:txBody>
          <a:bodyPr/>
          <a:lstStyle/>
          <a:p>
            <a:r>
              <a:rPr lang="es-ES" dirty="0"/>
              <a:t>Leer planes de ejecución</a:t>
            </a:r>
          </a:p>
        </p:txBody>
      </p:sp>
      <p:sp>
        <p:nvSpPr>
          <p:cNvPr id="5" name="Marcador de contenido 4">
            <a:extLst>
              <a:ext uri="{FF2B5EF4-FFF2-40B4-BE49-F238E27FC236}">
                <a16:creationId xmlns:a16="http://schemas.microsoft.com/office/drawing/2014/main" id="{B24FFACA-9478-28B8-3B26-F82E59860211}"/>
              </a:ext>
            </a:extLst>
          </p:cNvPr>
          <p:cNvSpPr>
            <a:spLocks noGrp="1"/>
          </p:cNvSpPr>
          <p:nvPr>
            <p:ph idx="1"/>
          </p:nvPr>
        </p:nvSpPr>
        <p:spPr>
          <a:xfrm>
            <a:off x="838200" y="1460500"/>
            <a:ext cx="10515600" cy="1851660"/>
          </a:xfrm>
        </p:spPr>
        <p:txBody>
          <a:bodyPr>
            <a:normAutofit fontScale="92500" lnSpcReduction="10000"/>
          </a:bodyPr>
          <a:lstStyle/>
          <a:p>
            <a:r>
              <a:rPr lang="es-ES" dirty="0"/>
              <a:t>Los operadores se ejecutan de derecha a izquierda.</a:t>
            </a:r>
          </a:p>
          <a:p>
            <a:r>
              <a:rPr lang="es-ES" dirty="0"/>
              <a:t>El porcentaje bajo los componentes indica su coste sobre el total.</a:t>
            </a:r>
          </a:p>
          <a:p>
            <a:r>
              <a:rPr lang="es-ES" dirty="0"/>
              <a:t>El grosor de las líneas indica la cantidad de filas que pasan por ellas.</a:t>
            </a:r>
          </a:p>
          <a:p>
            <a:r>
              <a:rPr lang="es-ES" dirty="0"/>
              <a:t>Las advertencias importan mucho.</a:t>
            </a:r>
          </a:p>
          <a:p>
            <a:endParaRPr lang="es-ES" dirty="0"/>
          </a:p>
        </p:txBody>
      </p:sp>
      <p:pic>
        <p:nvPicPr>
          <p:cNvPr id="6" name="Picture 4" descr="A screenshot from SQL Server Management Studio showing a graphical Actual Execution Plan.">
            <a:extLst>
              <a:ext uri="{FF2B5EF4-FFF2-40B4-BE49-F238E27FC236}">
                <a16:creationId xmlns:a16="http://schemas.microsoft.com/office/drawing/2014/main" id="{D5A95C1D-8724-4336-FE6B-C847F4830F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1990" y="3165097"/>
            <a:ext cx="8019112" cy="3317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05947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84DF5-ACCF-FDCC-66E5-24A96FA4A4DB}"/>
            </a:ext>
          </a:extLst>
        </p:cNvPr>
        <p:cNvGrpSpPr/>
        <p:nvPr/>
      </p:nvGrpSpPr>
      <p:grpSpPr>
        <a:xfrm>
          <a:off x="0" y="0"/>
          <a:ext cx="0" cy="0"/>
          <a:chOff x="0" y="0"/>
          <a:chExt cx="0" cy="0"/>
        </a:xfrm>
      </p:grpSpPr>
      <p:pic>
        <p:nvPicPr>
          <p:cNvPr id="11" name="Imagen 10">
            <a:extLst>
              <a:ext uri="{FF2B5EF4-FFF2-40B4-BE49-F238E27FC236}">
                <a16:creationId xmlns:a16="http://schemas.microsoft.com/office/drawing/2014/main" id="{12789371-6978-3186-887E-9CAA4C25AF17}"/>
              </a:ext>
            </a:extLst>
          </p:cNvPr>
          <p:cNvPicPr>
            <a:picLocks noChangeAspect="1"/>
          </p:cNvPicPr>
          <p:nvPr/>
        </p:nvPicPr>
        <p:blipFill>
          <a:blip r:embed="rId3"/>
          <a:stretch>
            <a:fillRect/>
          </a:stretch>
        </p:blipFill>
        <p:spPr>
          <a:xfrm>
            <a:off x="1732038" y="1225610"/>
            <a:ext cx="10247085" cy="4099916"/>
          </a:xfrm>
          <a:prstGeom prst="rect">
            <a:avLst/>
          </a:prstGeom>
        </p:spPr>
      </p:pic>
      <p:pic>
        <p:nvPicPr>
          <p:cNvPr id="4" name="Imagen 3">
            <a:extLst>
              <a:ext uri="{FF2B5EF4-FFF2-40B4-BE49-F238E27FC236}">
                <a16:creationId xmlns:a16="http://schemas.microsoft.com/office/drawing/2014/main" id="{F25FBAE3-9BD0-C2BF-1F53-D64502842731}"/>
              </a:ext>
            </a:extLst>
          </p:cNvPr>
          <p:cNvPicPr>
            <a:picLocks noChangeAspect="1"/>
          </p:cNvPicPr>
          <p:nvPr/>
        </p:nvPicPr>
        <p:blipFill>
          <a:blip r:embed="rId4"/>
          <a:stretch>
            <a:fillRect/>
          </a:stretch>
        </p:blipFill>
        <p:spPr>
          <a:xfrm>
            <a:off x="372030" y="4205331"/>
            <a:ext cx="4430707" cy="2121640"/>
          </a:xfrm>
          <a:prstGeom prst="rect">
            <a:avLst/>
          </a:prstGeom>
        </p:spPr>
      </p:pic>
      <p:sp>
        <p:nvSpPr>
          <p:cNvPr id="2" name="Título 1">
            <a:extLst>
              <a:ext uri="{FF2B5EF4-FFF2-40B4-BE49-F238E27FC236}">
                <a16:creationId xmlns:a16="http://schemas.microsoft.com/office/drawing/2014/main" id="{238711F5-BF16-2A60-D36B-05CB4AE2DB10}"/>
              </a:ext>
            </a:extLst>
          </p:cNvPr>
          <p:cNvSpPr>
            <a:spLocks noGrp="1"/>
          </p:cNvSpPr>
          <p:nvPr>
            <p:ph type="title"/>
          </p:nvPr>
        </p:nvSpPr>
        <p:spPr/>
        <p:txBody>
          <a:bodyPr/>
          <a:lstStyle/>
          <a:p>
            <a:r>
              <a:rPr lang="es-ES" dirty="0"/>
              <a:t>Visor de planes de ejecución</a:t>
            </a:r>
          </a:p>
        </p:txBody>
      </p:sp>
    </p:spTree>
    <p:extLst>
      <p:ext uri="{BB962C8B-B14F-4D97-AF65-F5344CB8AC3E}">
        <p14:creationId xmlns:p14="http://schemas.microsoft.com/office/powerpoint/2010/main" val="269466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ACAB0-A9F5-7C7E-9A5A-B1C0B6DEAB04}"/>
            </a:ext>
          </a:extLst>
        </p:cNvPr>
        <p:cNvGrpSpPr/>
        <p:nvPr/>
      </p:nvGrpSpPr>
      <p:grpSpPr>
        <a:xfrm>
          <a:off x="0" y="0"/>
          <a:ext cx="0" cy="0"/>
          <a:chOff x="0" y="0"/>
          <a:chExt cx="0" cy="0"/>
        </a:xfrm>
      </p:grpSpPr>
      <p:sp>
        <p:nvSpPr>
          <p:cNvPr id="14" name="Marcador de contenido 5">
            <a:extLst>
              <a:ext uri="{FF2B5EF4-FFF2-40B4-BE49-F238E27FC236}">
                <a16:creationId xmlns:a16="http://schemas.microsoft.com/office/drawing/2014/main" id="{08102364-CEB5-5249-B0B3-7938E7D3466D}"/>
              </a:ext>
            </a:extLst>
          </p:cNvPr>
          <p:cNvSpPr txBox="1">
            <a:spLocks/>
          </p:cNvSpPr>
          <p:nvPr/>
        </p:nvSpPr>
        <p:spPr>
          <a:xfrm>
            <a:off x="431407" y="1087183"/>
            <a:ext cx="10576984" cy="4905655"/>
          </a:xfrm>
          <a:prstGeom prst="rect">
            <a:avLst/>
          </a:prstGeom>
        </p:spPr>
        <p:txBody>
          <a:bodyPr vert="horz" lIns="121920" tIns="60960" rIns="121920" bIns="60960" rtlCol="0">
            <a:normAutofit/>
          </a:bodyPr>
          <a:lstStyle>
            <a:defPPr marR="0" lvl="0" algn="l" rtl="0">
              <a:lnSpc>
                <a:spcPct val="100000"/>
              </a:lnSpc>
              <a:spcBef>
                <a:spcPts val="0"/>
              </a:spcBef>
              <a:spcAft>
                <a:spcPts val="0"/>
              </a:spcAft>
            </a:defPPr>
            <a:lvl1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400" b="0" i="0" u="none" strike="noStrike" cap="none" baseline="0">
                <a:solidFill>
                  <a:srgbClr val="000000"/>
                </a:solidFill>
                <a:latin typeface="Lato" panose="020F0502020204030203" pitchFamily="34" charset="77"/>
                <a:ea typeface="Lato" panose="020F0502020204030203" pitchFamily="34" charset="77"/>
                <a:cs typeface="Arial"/>
                <a:sym typeface="Arial"/>
              </a:defRPr>
            </a:lvl1pPr>
            <a:lvl2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200" b="0" i="0" u="none" strike="noStrike" cap="none">
                <a:solidFill>
                  <a:srgbClr val="000000"/>
                </a:solidFill>
                <a:latin typeface="Lato" panose="020F0502020204030203" pitchFamily="34" charset="77"/>
                <a:ea typeface="Lato" panose="020F0502020204030203" pitchFamily="34" charset="77"/>
                <a:cs typeface="Arial"/>
                <a:sym typeface="Arial"/>
              </a:defRPr>
            </a:lvl2pPr>
            <a:lvl3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b="0" i="0" u="none" strike="noStrike" cap="none">
                <a:solidFill>
                  <a:srgbClr val="000000"/>
                </a:solidFill>
                <a:latin typeface="Lato" panose="020F0502020204030203" pitchFamily="34" charset="77"/>
                <a:ea typeface="Lato" panose="020F0502020204030203" pitchFamily="34" charset="77"/>
                <a:cs typeface="Arial"/>
                <a:sym typeface="Arial"/>
              </a:defRPr>
            </a:lvl3pPr>
            <a:lvl4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050" b="0" i="0" u="none" strike="noStrike" cap="none">
                <a:solidFill>
                  <a:srgbClr val="000000"/>
                </a:solidFill>
                <a:latin typeface="Lato" panose="020F0502020204030203" pitchFamily="34" charset="77"/>
                <a:ea typeface="Lato" panose="020F0502020204030203" pitchFamily="34" charset="77"/>
                <a:cs typeface="Arial"/>
                <a:sym typeface="Arial"/>
              </a:defRPr>
            </a:lvl4pPr>
            <a:lvl5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900" b="0" i="0" u="none" strike="noStrike" cap="none">
                <a:solidFill>
                  <a:srgbClr val="000000"/>
                </a:solidFill>
                <a:latin typeface="Lato" panose="020F0502020204030203" pitchFamily="34" charset="77"/>
                <a:ea typeface="Lato" panose="020F0502020204030203" pitchFamily="34" charset="77"/>
                <a:cs typeface="Arial"/>
                <a:sym typeface="Arial"/>
              </a:defRPr>
            </a:lvl5pPr>
            <a:lvl6pPr marL="285750" marR="0" lvl="5" indent="-285750" algn="l" rtl="0">
              <a:lnSpc>
                <a:spcPct val="150000"/>
              </a:lnSpc>
              <a:spcBef>
                <a:spcPts val="0"/>
              </a:spcBef>
              <a:spcAft>
                <a:spcPts val="0"/>
              </a:spcAft>
              <a:buClr>
                <a:srgbClr val="000000"/>
              </a:buClr>
              <a:buFont typeface="Arial" panose="020B0604020202020204" pitchFamily="34" charset="0"/>
              <a:buChar char="•"/>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s-ES" sz="1200" dirty="0">
              <a:solidFill>
                <a:schemeClr val="tx1"/>
              </a:solidFill>
            </a:endParaRPr>
          </a:p>
        </p:txBody>
      </p:sp>
      <p:pic>
        <p:nvPicPr>
          <p:cNvPr id="2" name="Imagen 1">
            <a:extLst>
              <a:ext uri="{FF2B5EF4-FFF2-40B4-BE49-F238E27FC236}">
                <a16:creationId xmlns:a16="http://schemas.microsoft.com/office/drawing/2014/main" id="{4BB5A2FB-1562-2E07-579D-7B7415F10CCC}"/>
              </a:ext>
            </a:extLst>
          </p:cNvPr>
          <p:cNvPicPr>
            <a:picLocks noChangeAspect="1"/>
          </p:cNvPicPr>
          <p:nvPr/>
        </p:nvPicPr>
        <p:blipFill>
          <a:blip r:embed="rId2"/>
          <a:stretch>
            <a:fillRect/>
          </a:stretch>
        </p:blipFill>
        <p:spPr>
          <a:xfrm>
            <a:off x="1055026" y="2393618"/>
            <a:ext cx="6750713" cy="4099256"/>
          </a:xfrm>
          <a:prstGeom prst="rect">
            <a:avLst/>
          </a:prstGeom>
        </p:spPr>
      </p:pic>
      <p:sp>
        <p:nvSpPr>
          <p:cNvPr id="3" name="Título 2">
            <a:extLst>
              <a:ext uri="{FF2B5EF4-FFF2-40B4-BE49-F238E27FC236}">
                <a16:creationId xmlns:a16="http://schemas.microsoft.com/office/drawing/2014/main" id="{461547AE-2938-E136-68E2-83E550C0555D}"/>
              </a:ext>
            </a:extLst>
          </p:cNvPr>
          <p:cNvSpPr>
            <a:spLocks noGrp="1"/>
          </p:cNvSpPr>
          <p:nvPr>
            <p:ph type="title"/>
          </p:nvPr>
        </p:nvSpPr>
        <p:spPr/>
        <p:txBody>
          <a:bodyPr/>
          <a:lstStyle/>
          <a:p>
            <a:r>
              <a:rPr lang="es-ES" dirty="0"/>
              <a:t>Plan Explorer</a:t>
            </a:r>
          </a:p>
        </p:txBody>
      </p:sp>
      <p:sp>
        <p:nvSpPr>
          <p:cNvPr id="4" name="Marcador de contenido 3">
            <a:extLst>
              <a:ext uri="{FF2B5EF4-FFF2-40B4-BE49-F238E27FC236}">
                <a16:creationId xmlns:a16="http://schemas.microsoft.com/office/drawing/2014/main" id="{E0F8A98F-7819-7F14-BF92-4D0CD6E28852}"/>
              </a:ext>
            </a:extLst>
          </p:cNvPr>
          <p:cNvSpPr>
            <a:spLocks noGrp="1"/>
          </p:cNvSpPr>
          <p:nvPr>
            <p:ph idx="1"/>
          </p:nvPr>
        </p:nvSpPr>
        <p:spPr>
          <a:xfrm>
            <a:off x="838200" y="1460499"/>
            <a:ext cx="10515600" cy="4785921"/>
          </a:xfrm>
        </p:spPr>
        <p:txBody>
          <a:bodyPr>
            <a:normAutofit/>
          </a:bodyPr>
          <a:lstStyle/>
          <a:p>
            <a:r>
              <a:rPr lang="es-ES" dirty="0"/>
              <a:t>Herramienta gratuita de </a:t>
            </a:r>
            <a:r>
              <a:rPr lang="es-ES" dirty="0" err="1"/>
              <a:t>SolarWinds</a:t>
            </a:r>
            <a:r>
              <a:rPr lang="es-ES" dirty="0"/>
              <a:t>  (</a:t>
            </a:r>
            <a:r>
              <a:rPr lang="es-ES" sz="2400" dirty="0">
                <a:solidFill>
                  <a:schemeClr val="tx1"/>
                </a:solidFill>
                <a:hlinkClick r:id="rId3">
                  <a:extLst>
                    <a:ext uri="{A12FA001-AC4F-418D-AE19-62706E023703}">
                      <ahyp:hlinkClr xmlns:ahyp="http://schemas.microsoft.com/office/drawing/2018/hyperlinkcolor" val="tx"/>
                    </a:ext>
                  </a:extLst>
                </a:hlinkClick>
              </a:rPr>
              <a:t>https://www.solarwinds.com/es/free-tools/plan-explorer</a:t>
            </a:r>
            <a:r>
              <a:rPr lang="es-ES" sz="2400" dirty="0">
                <a:solidFill>
                  <a:schemeClr val="tx1"/>
                </a:solidFill>
              </a:rPr>
              <a:t>)</a:t>
            </a:r>
            <a:endParaRPr lang="es-ES" sz="1400" dirty="0">
              <a:solidFill>
                <a:schemeClr val="tx1"/>
              </a:solidFill>
            </a:endParaRPr>
          </a:p>
          <a:p>
            <a:endParaRPr lang="es-ES" sz="2400" dirty="0"/>
          </a:p>
        </p:txBody>
      </p:sp>
    </p:spTree>
    <p:extLst>
      <p:ext uri="{BB962C8B-B14F-4D97-AF65-F5344CB8AC3E}">
        <p14:creationId xmlns:p14="http://schemas.microsoft.com/office/powerpoint/2010/main" val="3279370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AFA634E3-273E-D7C2-328A-CA23CF3105A2}"/>
              </a:ext>
            </a:extLst>
          </p:cNvPr>
          <p:cNvSpPr>
            <a:spLocks noGrp="1"/>
          </p:cNvSpPr>
          <p:nvPr>
            <p:ph type="title"/>
          </p:nvPr>
        </p:nvSpPr>
        <p:spPr/>
        <p:txBody>
          <a:bodyPr/>
          <a:lstStyle/>
          <a:p>
            <a:r>
              <a:rPr lang="es-ES" dirty="0"/>
              <a:t>VS </a:t>
            </a:r>
            <a:r>
              <a:rPr lang="es-ES" dirty="0" err="1"/>
              <a:t>Code</a:t>
            </a:r>
            <a:r>
              <a:rPr lang="es-ES" dirty="0"/>
              <a:t> + MSSQL </a:t>
            </a:r>
            <a:r>
              <a:rPr lang="es-ES" dirty="0" err="1"/>
              <a:t>extension</a:t>
            </a:r>
            <a:endParaRPr lang="es-ES" dirty="0"/>
          </a:p>
        </p:txBody>
      </p:sp>
      <p:pic>
        <p:nvPicPr>
          <p:cNvPr id="7" name="Imagen 6">
            <a:extLst>
              <a:ext uri="{FF2B5EF4-FFF2-40B4-BE49-F238E27FC236}">
                <a16:creationId xmlns:a16="http://schemas.microsoft.com/office/drawing/2014/main" id="{5D27A047-2CB9-5800-F763-EDE9BD1ABF7D}"/>
              </a:ext>
            </a:extLst>
          </p:cNvPr>
          <p:cNvPicPr>
            <a:picLocks noChangeAspect="1"/>
          </p:cNvPicPr>
          <p:nvPr/>
        </p:nvPicPr>
        <p:blipFill>
          <a:blip r:embed="rId2"/>
          <a:stretch>
            <a:fillRect/>
          </a:stretch>
        </p:blipFill>
        <p:spPr>
          <a:xfrm>
            <a:off x="340118" y="1454400"/>
            <a:ext cx="7896804" cy="4485600"/>
          </a:xfrm>
          <a:prstGeom prst="rect">
            <a:avLst/>
          </a:prstGeom>
        </p:spPr>
      </p:pic>
      <p:pic>
        <p:nvPicPr>
          <p:cNvPr id="9" name="Imagen 8">
            <a:extLst>
              <a:ext uri="{FF2B5EF4-FFF2-40B4-BE49-F238E27FC236}">
                <a16:creationId xmlns:a16="http://schemas.microsoft.com/office/drawing/2014/main" id="{36214941-BFFA-BE0F-2B9B-62A3623D28C8}"/>
              </a:ext>
            </a:extLst>
          </p:cNvPr>
          <p:cNvPicPr>
            <a:picLocks noChangeAspect="1"/>
          </p:cNvPicPr>
          <p:nvPr/>
        </p:nvPicPr>
        <p:blipFill>
          <a:blip r:embed="rId3"/>
          <a:srcRect l="72579"/>
          <a:stretch>
            <a:fillRect/>
          </a:stretch>
        </p:blipFill>
        <p:spPr>
          <a:xfrm>
            <a:off x="8508682" y="2458854"/>
            <a:ext cx="3343200" cy="2789891"/>
          </a:xfrm>
          <a:prstGeom prst="rect">
            <a:avLst/>
          </a:prstGeom>
        </p:spPr>
      </p:pic>
    </p:spTree>
    <p:extLst>
      <p:ext uri="{BB962C8B-B14F-4D97-AF65-F5344CB8AC3E}">
        <p14:creationId xmlns:p14="http://schemas.microsoft.com/office/powerpoint/2010/main" val="19154915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88234FF-3D43-4CB9-6E85-759FE0F3993B}"/>
              </a:ext>
            </a:extLst>
          </p:cNvPr>
          <p:cNvSpPr>
            <a:spLocks noGrp="1"/>
          </p:cNvSpPr>
          <p:nvPr>
            <p:ph type="title"/>
          </p:nvPr>
        </p:nvSpPr>
        <p:spPr/>
        <p:txBody>
          <a:bodyPr/>
          <a:lstStyle/>
          <a:p>
            <a:r>
              <a:rPr lang="es-ES" dirty="0"/>
              <a:t>Propiedades de los operadores</a:t>
            </a:r>
          </a:p>
        </p:txBody>
      </p:sp>
      <p:sp>
        <p:nvSpPr>
          <p:cNvPr id="5" name="Marcador de contenido 4">
            <a:extLst>
              <a:ext uri="{FF2B5EF4-FFF2-40B4-BE49-F238E27FC236}">
                <a16:creationId xmlns:a16="http://schemas.microsoft.com/office/drawing/2014/main" id="{0623B04E-8252-D97A-B7CA-92593E487868}"/>
              </a:ext>
            </a:extLst>
          </p:cNvPr>
          <p:cNvSpPr>
            <a:spLocks noGrp="1"/>
          </p:cNvSpPr>
          <p:nvPr>
            <p:ph idx="1"/>
          </p:nvPr>
        </p:nvSpPr>
        <p:spPr>
          <a:xfrm>
            <a:off x="838200" y="1460500"/>
            <a:ext cx="10515600" cy="4757420"/>
          </a:xfrm>
        </p:spPr>
        <p:txBody>
          <a:bodyPr>
            <a:normAutofit lnSpcReduction="10000"/>
          </a:bodyPr>
          <a:lstStyle/>
          <a:p>
            <a:pPr marL="0" indent="0">
              <a:buNone/>
            </a:pPr>
            <a:r>
              <a:rPr lang="es-ES" sz="1400" dirty="0"/>
              <a:t>Propiedades más relevantes:</a:t>
            </a:r>
          </a:p>
          <a:p>
            <a:pPr lvl="0"/>
            <a:r>
              <a:rPr lang="es-ES" sz="1400" b="1" dirty="0" err="1"/>
              <a:t>Estimated</a:t>
            </a:r>
            <a:r>
              <a:rPr lang="es-ES" sz="1400" b="1" dirty="0"/>
              <a:t> </a:t>
            </a:r>
            <a:r>
              <a:rPr lang="es-ES" sz="1400" b="1" dirty="0" err="1"/>
              <a:t>Number</a:t>
            </a:r>
            <a:r>
              <a:rPr lang="es-ES" sz="1400" b="1" dirty="0"/>
              <a:t> </a:t>
            </a:r>
            <a:r>
              <a:rPr lang="es-ES" sz="1400" b="1" dirty="0" err="1"/>
              <a:t>of</a:t>
            </a:r>
            <a:r>
              <a:rPr lang="es-ES" sz="1400" b="1" dirty="0"/>
              <a:t> </a:t>
            </a:r>
            <a:r>
              <a:rPr lang="es-ES" sz="1400" b="1" dirty="0" err="1"/>
              <a:t>Rows</a:t>
            </a:r>
            <a:r>
              <a:rPr lang="es-ES" sz="1400" b="1" dirty="0"/>
              <a:t>:</a:t>
            </a:r>
            <a:r>
              <a:rPr lang="es-ES" sz="1400" dirty="0"/>
              <a:t> estimación de filas que el optimizador cree que producirá el operador. Deriva de las estadísticas disponibles.</a:t>
            </a:r>
          </a:p>
          <a:p>
            <a:pPr lvl="0"/>
            <a:r>
              <a:rPr lang="es-ES" sz="1400" b="1" dirty="0"/>
              <a:t>Actual </a:t>
            </a:r>
            <a:r>
              <a:rPr lang="es-ES" sz="1400" b="1" dirty="0" err="1"/>
              <a:t>Number</a:t>
            </a:r>
            <a:r>
              <a:rPr lang="es-ES" sz="1400" b="1" dirty="0"/>
              <a:t> </a:t>
            </a:r>
            <a:r>
              <a:rPr lang="es-ES" sz="1400" b="1" dirty="0" err="1"/>
              <a:t>of</a:t>
            </a:r>
            <a:r>
              <a:rPr lang="es-ES" sz="1400" b="1" dirty="0"/>
              <a:t> </a:t>
            </a:r>
            <a:r>
              <a:rPr lang="es-ES" sz="1400" b="1" dirty="0" err="1"/>
              <a:t>Rows</a:t>
            </a:r>
            <a:r>
              <a:rPr lang="es-ES" sz="1400" b="1" dirty="0"/>
              <a:t>:</a:t>
            </a:r>
            <a:r>
              <a:rPr lang="es-ES" sz="1400" dirty="0"/>
              <a:t> número real de filas procesadas durante la ejecución. Sólo disponible en planes reales. La comparación con el valor anterior permite detectar errores de estimación.</a:t>
            </a:r>
          </a:p>
          <a:p>
            <a:pPr lvl="0"/>
            <a:r>
              <a:rPr lang="es-ES" sz="1400" b="1" dirty="0" err="1"/>
              <a:t>Estimated</a:t>
            </a:r>
            <a:r>
              <a:rPr lang="es-ES" sz="1400" b="1" dirty="0"/>
              <a:t> I/O </a:t>
            </a:r>
            <a:r>
              <a:rPr lang="es-ES" sz="1400" b="1" dirty="0" err="1"/>
              <a:t>Cost</a:t>
            </a:r>
            <a:r>
              <a:rPr lang="es-ES" sz="1400" b="1" dirty="0"/>
              <a:t> / </a:t>
            </a:r>
            <a:r>
              <a:rPr lang="es-ES" sz="1400" b="1" dirty="0" err="1"/>
              <a:t>Estimated</a:t>
            </a:r>
            <a:r>
              <a:rPr lang="es-ES" sz="1400" b="1" dirty="0"/>
              <a:t> CPU </a:t>
            </a:r>
            <a:r>
              <a:rPr lang="es-ES" sz="1400" b="1" dirty="0" err="1"/>
              <a:t>Cost</a:t>
            </a:r>
            <a:r>
              <a:rPr lang="es-ES" sz="1400" b="1" dirty="0"/>
              <a:t>:</a:t>
            </a:r>
            <a:r>
              <a:rPr lang="es-ES" sz="1400" dirty="0"/>
              <a:t> desglose del coste estimado para operaciones de disco y CPU, respectivamente. Aunque sus unidades no son absolutas, permiten comparaciones relativas.</a:t>
            </a:r>
          </a:p>
          <a:p>
            <a:pPr lvl="0"/>
            <a:r>
              <a:rPr lang="es-ES" sz="1400" b="1" dirty="0" err="1"/>
              <a:t>Estimated</a:t>
            </a:r>
            <a:r>
              <a:rPr lang="es-ES" sz="1400" b="1" dirty="0"/>
              <a:t> </a:t>
            </a:r>
            <a:r>
              <a:rPr lang="es-ES" sz="1400" b="1" dirty="0" err="1"/>
              <a:t>Operator</a:t>
            </a:r>
            <a:r>
              <a:rPr lang="es-ES" sz="1400" b="1" dirty="0"/>
              <a:t> </a:t>
            </a:r>
            <a:r>
              <a:rPr lang="es-ES" sz="1400" b="1" dirty="0" err="1"/>
              <a:t>Cost</a:t>
            </a:r>
            <a:r>
              <a:rPr lang="es-ES" sz="1400" b="1" dirty="0"/>
              <a:t>:</a:t>
            </a:r>
            <a:r>
              <a:rPr lang="es-ES" sz="1400" dirty="0"/>
              <a:t> coste total estimado del operador. Es una referencia relativa, pero muy útil para localizar los componentes más costosos de la consulta y poner el foco sobre ellos. </a:t>
            </a:r>
          </a:p>
          <a:p>
            <a:pPr lvl="0"/>
            <a:r>
              <a:rPr lang="es-ES" sz="1400" b="1" dirty="0" err="1"/>
              <a:t>Estimated</a:t>
            </a:r>
            <a:r>
              <a:rPr lang="es-ES" sz="1400" b="1" dirty="0"/>
              <a:t> </a:t>
            </a:r>
            <a:r>
              <a:rPr lang="es-ES" sz="1400" b="1" dirty="0" err="1"/>
              <a:t>Subtree</a:t>
            </a:r>
            <a:r>
              <a:rPr lang="es-ES" sz="1400" b="1" dirty="0"/>
              <a:t> </a:t>
            </a:r>
            <a:r>
              <a:rPr lang="es-ES" sz="1400" b="1" dirty="0" err="1"/>
              <a:t>Cost</a:t>
            </a:r>
            <a:r>
              <a:rPr lang="es-ES" sz="1400" b="1" dirty="0"/>
              <a:t>:</a:t>
            </a:r>
            <a:r>
              <a:rPr lang="es-ES" sz="1400" dirty="0"/>
              <a:t> suma del coste estimado de este operador y todos sus descendientes. Se usa como criterio de selección de planes por el optimizador.</a:t>
            </a:r>
          </a:p>
          <a:p>
            <a:pPr marL="0" indent="0">
              <a:buNone/>
            </a:pPr>
            <a:r>
              <a:rPr lang="es-ES" sz="1400" dirty="0"/>
              <a:t>Otros indicadores técnicos importantes:</a:t>
            </a:r>
          </a:p>
          <a:p>
            <a:pPr lvl="0"/>
            <a:r>
              <a:rPr lang="es-ES" sz="1400" b="1" dirty="0"/>
              <a:t>Storage:</a:t>
            </a:r>
            <a:r>
              <a:rPr lang="es-ES" sz="1400" dirty="0"/>
              <a:t> indica si el operador accede a una tabla en </a:t>
            </a:r>
            <a:r>
              <a:rPr lang="es-ES" sz="1400" dirty="0" err="1"/>
              <a:t>heap</a:t>
            </a:r>
            <a:r>
              <a:rPr lang="es-ES" sz="1400" dirty="0"/>
              <a:t>, un índice </a:t>
            </a:r>
            <a:r>
              <a:rPr lang="es-ES" sz="1400" dirty="0" err="1"/>
              <a:t>clustered</a:t>
            </a:r>
            <a:r>
              <a:rPr lang="es-ES" sz="1400" dirty="0"/>
              <a:t> o </a:t>
            </a:r>
            <a:r>
              <a:rPr lang="es-ES" sz="1400" dirty="0" err="1"/>
              <a:t>nonclustered</a:t>
            </a:r>
            <a:r>
              <a:rPr lang="es-ES" sz="1400" dirty="0"/>
              <a:t>.</a:t>
            </a:r>
          </a:p>
          <a:p>
            <a:pPr lvl="0"/>
            <a:r>
              <a:rPr lang="es-ES" sz="1400" b="1" dirty="0" err="1"/>
              <a:t>Logical</a:t>
            </a:r>
            <a:r>
              <a:rPr lang="es-ES" sz="1400" b="1" dirty="0"/>
              <a:t> </a:t>
            </a:r>
            <a:r>
              <a:rPr lang="es-ES" sz="1400" b="1" dirty="0" err="1"/>
              <a:t>Operation</a:t>
            </a:r>
            <a:r>
              <a:rPr lang="es-ES" sz="1400" b="1" dirty="0"/>
              <a:t> / </a:t>
            </a:r>
            <a:r>
              <a:rPr lang="es-ES" sz="1400" b="1" dirty="0" err="1"/>
              <a:t>Physical</a:t>
            </a:r>
            <a:r>
              <a:rPr lang="es-ES" sz="1400" b="1" dirty="0"/>
              <a:t> </a:t>
            </a:r>
            <a:r>
              <a:rPr lang="es-ES" sz="1400" b="1" dirty="0" err="1"/>
              <a:t>Operation</a:t>
            </a:r>
            <a:r>
              <a:rPr lang="es-ES" sz="1400" b="1" dirty="0"/>
              <a:t>:</a:t>
            </a:r>
            <a:r>
              <a:rPr lang="es-ES" sz="1400" dirty="0"/>
              <a:t> tipo de operación lógica (ej. </a:t>
            </a:r>
            <a:r>
              <a:rPr lang="es-ES" sz="1400" dirty="0" err="1"/>
              <a:t>Join</a:t>
            </a:r>
            <a:r>
              <a:rPr lang="es-ES" sz="1400" dirty="0"/>
              <a:t>) y la estrategia física usada para resolverla (ej. </a:t>
            </a:r>
            <a:r>
              <a:rPr lang="es-ES" sz="1400" dirty="0" err="1"/>
              <a:t>Nested</a:t>
            </a:r>
            <a:r>
              <a:rPr lang="es-ES" sz="1400" dirty="0"/>
              <a:t> </a:t>
            </a:r>
            <a:r>
              <a:rPr lang="es-ES" sz="1400" dirty="0" err="1"/>
              <a:t>Loops</a:t>
            </a:r>
            <a:r>
              <a:rPr lang="es-ES" sz="1400" dirty="0"/>
              <a:t>, Hash Match).</a:t>
            </a:r>
          </a:p>
          <a:p>
            <a:pPr lvl="0"/>
            <a:r>
              <a:rPr lang="es-ES" sz="1400" b="1" dirty="0"/>
              <a:t>Actual </a:t>
            </a:r>
            <a:r>
              <a:rPr lang="es-ES" sz="1400" b="1" dirty="0" err="1"/>
              <a:t>Rebinds</a:t>
            </a:r>
            <a:r>
              <a:rPr lang="es-ES" sz="1400" b="1" dirty="0"/>
              <a:t> / Actual </a:t>
            </a:r>
            <a:r>
              <a:rPr lang="es-ES" sz="1400" b="1" dirty="0" err="1"/>
              <a:t>Rewinds</a:t>
            </a:r>
            <a:r>
              <a:rPr lang="es-ES" sz="1400" b="1" dirty="0"/>
              <a:t>:</a:t>
            </a:r>
            <a:r>
              <a:rPr lang="es-ES" sz="1400" dirty="0"/>
              <a:t> cuántas veces el operador ha sido reiniciado (</a:t>
            </a:r>
            <a:r>
              <a:rPr lang="es-ES" sz="1400" dirty="0" err="1"/>
              <a:t>loop</a:t>
            </a:r>
            <a:r>
              <a:rPr lang="es-ES" sz="1400" dirty="0"/>
              <a:t> </a:t>
            </a:r>
            <a:r>
              <a:rPr lang="es-ES" sz="1400" dirty="0" err="1"/>
              <a:t>outer</a:t>
            </a:r>
            <a:r>
              <a:rPr lang="es-ES" sz="1400" dirty="0"/>
              <a:t> por cada fila) y reutilizado (cacheado). Crítico en operadores como </a:t>
            </a:r>
            <a:r>
              <a:rPr lang="es-ES" sz="1400" dirty="0" err="1"/>
              <a:t>Spool</a:t>
            </a:r>
            <a:r>
              <a:rPr lang="es-ES" sz="1400" dirty="0"/>
              <a:t>.</a:t>
            </a:r>
          </a:p>
          <a:p>
            <a:pPr lvl="0"/>
            <a:r>
              <a:rPr lang="es-ES" sz="1400" b="1" dirty="0" err="1"/>
              <a:t>Number</a:t>
            </a:r>
            <a:r>
              <a:rPr lang="es-ES" sz="1400" b="1" dirty="0"/>
              <a:t> </a:t>
            </a:r>
            <a:r>
              <a:rPr lang="es-ES" sz="1400" b="1" dirty="0" err="1"/>
              <a:t>of</a:t>
            </a:r>
            <a:r>
              <a:rPr lang="es-ES" sz="1400" b="1" dirty="0"/>
              <a:t> </a:t>
            </a:r>
            <a:r>
              <a:rPr lang="es-ES" sz="1400" b="1" dirty="0" err="1"/>
              <a:t>Executions</a:t>
            </a:r>
            <a:r>
              <a:rPr lang="es-ES" sz="1400" b="1" dirty="0"/>
              <a:t>:</a:t>
            </a:r>
            <a:r>
              <a:rPr lang="es-ES" sz="1400" dirty="0"/>
              <a:t> cuántas veces se ejecutó el operador. En entornos paralelos o </a:t>
            </a:r>
            <a:r>
              <a:rPr lang="es-ES" sz="1400" dirty="0" err="1"/>
              <a:t>loops</a:t>
            </a:r>
            <a:r>
              <a:rPr lang="es-ES" sz="1400" dirty="0"/>
              <a:t> anidados este número puede dispararse.</a:t>
            </a:r>
          </a:p>
          <a:p>
            <a:endParaRPr lang="es-ES" sz="1400" dirty="0"/>
          </a:p>
        </p:txBody>
      </p:sp>
    </p:spTree>
    <p:extLst>
      <p:ext uri="{BB962C8B-B14F-4D97-AF65-F5344CB8AC3E}">
        <p14:creationId xmlns:p14="http://schemas.microsoft.com/office/powerpoint/2010/main" val="8117415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27572-38A0-B74A-F376-B844ED4320EA}"/>
            </a:ext>
          </a:extLst>
        </p:cNvPr>
        <p:cNvGrpSpPr/>
        <p:nvPr/>
      </p:nvGrpSpPr>
      <p:grpSpPr>
        <a:xfrm>
          <a:off x="0" y="0"/>
          <a:ext cx="0" cy="0"/>
          <a:chOff x="0" y="0"/>
          <a:chExt cx="0" cy="0"/>
        </a:xfrm>
      </p:grpSpPr>
      <p:sp>
        <p:nvSpPr>
          <p:cNvPr id="4" name="Título 3">
            <a:extLst>
              <a:ext uri="{FF2B5EF4-FFF2-40B4-BE49-F238E27FC236}">
                <a16:creationId xmlns:a16="http://schemas.microsoft.com/office/drawing/2014/main" id="{F2FDA86E-E732-4AAC-032B-00BEAA5E89FE}"/>
              </a:ext>
            </a:extLst>
          </p:cNvPr>
          <p:cNvSpPr>
            <a:spLocks noGrp="1"/>
          </p:cNvSpPr>
          <p:nvPr>
            <p:ph type="title"/>
          </p:nvPr>
        </p:nvSpPr>
        <p:spPr/>
        <p:txBody>
          <a:bodyPr/>
          <a:lstStyle/>
          <a:p>
            <a:r>
              <a:rPr lang="es-ES" dirty="0"/>
              <a:t>Propiedades de los operadores</a:t>
            </a:r>
          </a:p>
        </p:txBody>
      </p:sp>
      <p:sp>
        <p:nvSpPr>
          <p:cNvPr id="5" name="Marcador de contenido 4">
            <a:extLst>
              <a:ext uri="{FF2B5EF4-FFF2-40B4-BE49-F238E27FC236}">
                <a16:creationId xmlns:a16="http://schemas.microsoft.com/office/drawing/2014/main" id="{318263A8-E1A7-6547-34F8-6CF1BC0B9FD4}"/>
              </a:ext>
            </a:extLst>
          </p:cNvPr>
          <p:cNvSpPr>
            <a:spLocks noGrp="1"/>
          </p:cNvSpPr>
          <p:nvPr>
            <p:ph idx="1"/>
          </p:nvPr>
        </p:nvSpPr>
        <p:spPr>
          <a:xfrm>
            <a:off x="838200" y="1460500"/>
            <a:ext cx="10515600" cy="4757420"/>
          </a:xfrm>
        </p:spPr>
        <p:txBody>
          <a:bodyPr>
            <a:normAutofit fontScale="92500" lnSpcReduction="10000"/>
          </a:bodyPr>
          <a:lstStyle/>
          <a:p>
            <a:pPr marL="0" indent="0">
              <a:buNone/>
            </a:pPr>
            <a:r>
              <a:rPr lang="es-ES" dirty="0"/>
              <a:t>En operadores específicos aparecen propiedades adicionales:</a:t>
            </a:r>
          </a:p>
          <a:p>
            <a:pPr lvl="0"/>
            <a:r>
              <a:rPr lang="es-ES" b="1" dirty="0" err="1"/>
              <a:t>Seek</a:t>
            </a:r>
            <a:r>
              <a:rPr lang="es-ES" b="1" dirty="0"/>
              <a:t> </a:t>
            </a:r>
            <a:r>
              <a:rPr lang="es-ES" b="1" dirty="0" err="1"/>
              <a:t>Predicates</a:t>
            </a:r>
            <a:r>
              <a:rPr lang="es-ES" b="1" dirty="0"/>
              <a:t>:</a:t>
            </a:r>
            <a:r>
              <a:rPr lang="es-ES" dirty="0"/>
              <a:t> condición que activa un </a:t>
            </a:r>
            <a:r>
              <a:rPr lang="es-ES" dirty="0" err="1"/>
              <a:t>index</a:t>
            </a:r>
            <a:r>
              <a:rPr lang="es-ES" dirty="0"/>
              <a:t> </a:t>
            </a:r>
            <a:r>
              <a:rPr lang="es-ES" dirty="0" err="1"/>
              <a:t>seek</a:t>
            </a:r>
            <a:r>
              <a:rPr lang="es-ES" dirty="0"/>
              <a:t>.</a:t>
            </a:r>
          </a:p>
          <a:p>
            <a:pPr lvl="0"/>
            <a:r>
              <a:rPr lang="es-ES" b="1" dirty="0" err="1"/>
              <a:t>Predicate</a:t>
            </a:r>
            <a:r>
              <a:rPr lang="es-ES" b="1" dirty="0"/>
              <a:t>:</a:t>
            </a:r>
            <a:r>
              <a:rPr lang="es-ES" dirty="0"/>
              <a:t> filtro aplicado por el operador (ej. WHERE).</a:t>
            </a:r>
          </a:p>
          <a:p>
            <a:pPr lvl="0"/>
            <a:r>
              <a:rPr lang="es-ES" b="1" dirty="0"/>
              <a:t>Output </a:t>
            </a:r>
            <a:r>
              <a:rPr lang="es-ES" b="1" dirty="0" err="1"/>
              <a:t>List</a:t>
            </a:r>
            <a:r>
              <a:rPr lang="es-ES" b="1" dirty="0"/>
              <a:t>:</a:t>
            </a:r>
            <a:r>
              <a:rPr lang="es-ES" dirty="0"/>
              <a:t> columnas que se devuelven.</a:t>
            </a:r>
          </a:p>
          <a:p>
            <a:pPr lvl="0"/>
            <a:r>
              <a:rPr lang="es-ES" b="1" dirty="0" err="1"/>
              <a:t>Defined</a:t>
            </a:r>
            <a:r>
              <a:rPr lang="es-ES" b="1" dirty="0"/>
              <a:t> </a:t>
            </a:r>
            <a:r>
              <a:rPr lang="es-ES" b="1" dirty="0" err="1"/>
              <a:t>Values</a:t>
            </a:r>
            <a:r>
              <a:rPr lang="es-ES" b="1" dirty="0"/>
              <a:t>:</a:t>
            </a:r>
            <a:r>
              <a:rPr lang="es-ES" dirty="0"/>
              <a:t> columnas generadas por el operador (ej. Compute </a:t>
            </a:r>
            <a:r>
              <a:rPr lang="es-ES" dirty="0" err="1"/>
              <a:t>Scalar</a:t>
            </a:r>
            <a:r>
              <a:rPr lang="es-ES" dirty="0"/>
              <a:t>).</a:t>
            </a:r>
          </a:p>
          <a:p>
            <a:pPr marL="0" indent="0">
              <a:buNone/>
            </a:pPr>
            <a:r>
              <a:rPr lang="es-ES" dirty="0"/>
              <a:t>En planes paralelos:</a:t>
            </a:r>
          </a:p>
          <a:p>
            <a:pPr lvl="0"/>
            <a:r>
              <a:rPr lang="es-ES" b="1" dirty="0" err="1"/>
              <a:t>Parallel</a:t>
            </a:r>
            <a:r>
              <a:rPr lang="es-ES" b="1" dirty="0"/>
              <a:t> = True:</a:t>
            </a:r>
            <a:r>
              <a:rPr lang="es-ES" dirty="0"/>
              <a:t> Señala que el operador está siendo ejecutado por varios hilos de procesador simultáneos.</a:t>
            </a:r>
          </a:p>
          <a:p>
            <a:pPr lvl="0"/>
            <a:r>
              <a:rPr lang="es-ES" b="1" dirty="0" err="1"/>
              <a:t>ThreadStat</a:t>
            </a:r>
            <a:r>
              <a:rPr lang="es-ES" b="1" dirty="0"/>
              <a:t> / Actual </a:t>
            </a:r>
            <a:r>
              <a:rPr lang="es-ES" b="1" dirty="0" err="1"/>
              <a:t>Thread</a:t>
            </a:r>
            <a:r>
              <a:rPr lang="es-ES" b="1" dirty="0"/>
              <a:t> </a:t>
            </a:r>
            <a:r>
              <a:rPr lang="es-ES" b="1" dirty="0" err="1"/>
              <a:t>Reservation</a:t>
            </a:r>
            <a:r>
              <a:rPr lang="es-ES" b="1" dirty="0"/>
              <a:t> </a:t>
            </a:r>
            <a:r>
              <a:rPr lang="es-ES" b="1" dirty="0" err="1"/>
              <a:t>Count</a:t>
            </a:r>
            <a:r>
              <a:rPr lang="es-ES" b="1" dirty="0"/>
              <a:t>:</a:t>
            </a:r>
            <a:r>
              <a:rPr lang="es-ES" dirty="0"/>
              <a:t> número de hilos asignados por </a:t>
            </a:r>
            <a:r>
              <a:rPr lang="es-ES" dirty="0" err="1"/>
              <a:t>scheduler</a:t>
            </a:r>
            <a:r>
              <a:rPr lang="es-ES" dirty="0"/>
              <a:t>. Interesante para detectar desequilibrios.</a:t>
            </a:r>
          </a:p>
          <a:p>
            <a:pPr marL="0" lvl="0" indent="0">
              <a:buNone/>
            </a:pPr>
            <a:endParaRPr lang="es-ES" sz="1400" dirty="0"/>
          </a:p>
          <a:p>
            <a:endParaRPr lang="es-ES" sz="1400" dirty="0"/>
          </a:p>
        </p:txBody>
      </p:sp>
    </p:spTree>
    <p:extLst>
      <p:ext uri="{BB962C8B-B14F-4D97-AF65-F5344CB8AC3E}">
        <p14:creationId xmlns:p14="http://schemas.microsoft.com/office/powerpoint/2010/main" val="32776965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3F6D2B8C-5BFF-1A8C-3DDD-45E6E151A1F8}"/>
              </a:ext>
            </a:extLst>
          </p:cNvPr>
          <p:cNvSpPr>
            <a:spLocks noGrp="1"/>
          </p:cNvSpPr>
          <p:nvPr>
            <p:ph type="title"/>
          </p:nvPr>
        </p:nvSpPr>
        <p:spPr/>
        <p:txBody>
          <a:bodyPr/>
          <a:lstStyle/>
          <a:p>
            <a:r>
              <a:rPr lang="es-ES" dirty="0"/>
              <a:t>Problemas que podemos detectar</a:t>
            </a:r>
          </a:p>
        </p:txBody>
      </p:sp>
      <p:sp>
        <p:nvSpPr>
          <p:cNvPr id="5" name="Marcador de contenido 4">
            <a:extLst>
              <a:ext uri="{FF2B5EF4-FFF2-40B4-BE49-F238E27FC236}">
                <a16:creationId xmlns:a16="http://schemas.microsoft.com/office/drawing/2014/main" id="{27866E9E-8002-BB74-5B11-96AFBEEE7239}"/>
              </a:ext>
            </a:extLst>
          </p:cNvPr>
          <p:cNvSpPr>
            <a:spLocks noGrp="1"/>
          </p:cNvSpPr>
          <p:nvPr>
            <p:ph idx="1"/>
          </p:nvPr>
        </p:nvSpPr>
        <p:spPr/>
        <p:txBody>
          <a:bodyPr>
            <a:normAutofit fontScale="85000" lnSpcReduction="20000"/>
          </a:bodyPr>
          <a:lstStyle/>
          <a:p>
            <a:r>
              <a:rPr lang="es-ES" b="1" dirty="0"/>
              <a:t>Escaneos innecesarios</a:t>
            </a:r>
            <a:r>
              <a:rPr lang="es-ES" dirty="0"/>
              <a:t>: Table </a:t>
            </a:r>
            <a:r>
              <a:rPr lang="es-ES" dirty="0" err="1"/>
              <a:t>Scan</a:t>
            </a:r>
            <a:r>
              <a:rPr lang="es-ES" dirty="0"/>
              <a:t> o </a:t>
            </a:r>
            <a:r>
              <a:rPr lang="es-ES" dirty="0" err="1"/>
              <a:t>Clustered</a:t>
            </a:r>
            <a:r>
              <a:rPr lang="es-ES" dirty="0"/>
              <a:t> </a:t>
            </a:r>
            <a:r>
              <a:rPr lang="es-ES" dirty="0" err="1"/>
              <a:t>Index</a:t>
            </a:r>
            <a:r>
              <a:rPr lang="es-ES" dirty="0"/>
              <a:t> </a:t>
            </a:r>
            <a:r>
              <a:rPr lang="es-ES" dirty="0" err="1"/>
              <a:t>Scan</a:t>
            </a:r>
            <a:r>
              <a:rPr lang="es-ES" dirty="0"/>
              <a:t> en lugar de </a:t>
            </a:r>
            <a:r>
              <a:rPr lang="es-ES" dirty="0" err="1"/>
              <a:t>Index</a:t>
            </a:r>
            <a:r>
              <a:rPr lang="es-ES" dirty="0"/>
              <a:t> </a:t>
            </a:r>
            <a:r>
              <a:rPr lang="es-ES" dirty="0" err="1"/>
              <a:t>Seek</a:t>
            </a:r>
            <a:r>
              <a:rPr lang="es-ES" dirty="0"/>
              <a:t>. Normalmente señalan falta de índices, problemas de fragmentación o estadísticas desactualizadas.</a:t>
            </a:r>
          </a:p>
          <a:p>
            <a:r>
              <a:rPr lang="es-ES" b="1" dirty="0" err="1"/>
              <a:t>Joins</a:t>
            </a:r>
            <a:r>
              <a:rPr lang="es-ES" b="1" dirty="0"/>
              <a:t> mal elegidos</a:t>
            </a:r>
            <a:r>
              <a:rPr lang="es-ES" dirty="0"/>
              <a:t>: </a:t>
            </a:r>
            <a:r>
              <a:rPr lang="es-ES" dirty="0" err="1"/>
              <a:t>Nested</a:t>
            </a:r>
            <a:r>
              <a:rPr lang="es-ES" dirty="0"/>
              <a:t> </a:t>
            </a:r>
            <a:r>
              <a:rPr lang="es-ES" dirty="0" err="1"/>
              <a:t>Loop</a:t>
            </a:r>
            <a:r>
              <a:rPr lang="es-ES" dirty="0"/>
              <a:t> sobre tablas grandes, Hash </a:t>
            </a:r>
            <a:r>
              <a:rPr lang="es-ES" dirty="0" err="1"/>
              <a:t>Join</a:t>
            </a:r>
            <a:r>
              <a:rPr lang="es-ES" dirty="0"/>
              <a:t> sobre conjuntos pequeños. Normalmente señalan problemas con índices muy fragmentados o estadísticas desactualizadas.</a:t>
            </a:r>
          </a:p>
          <a:p>
            <a:r>
              <a:rPr lang="es-ES" b="1" dirty="0"/>
              <a:t>Ordenaciones o agregaciones costosas </a:t>
            </a:r>
            <a:r>
              <a:rPr lang="es-ES" dirty="0"/>
              <a:t>sin necesidad: Pueden ser </a:t>
            </a:r>
            <a:r>
              <a:rPr lang="es-ES" dirty="0" err="1"/>
              <a:t>Sort</a:t>
            </a:r>
            <a:r>
              <a:rPr lang="es-ES" dirty="0"/>
              <a:t>, </a:t>
            </a:r>
            <a:r>
              <a:rPr lang="es-ES" dirty="0" err="1"/>
              <a:t>Stream</a:t>
            </a:r>
            <a:r>
              <a:rPr lang="es-ES" dirty="0"/>
              <a:t> </a:t>
            </a:r>
            <a:r>
              <a:rPr lang="es-ES" dirty="0" err="1"/>
              <a:t>Aggregate</a:t>
            </a:r>
            <a:r>
              <a:rPr lang="es-ES" dirty="0"/>
              <a:t>, etc.</a:t>
            </a:r>
          </a:p>
          <a:p>
            <a:r>
              <a:rPr lang="es-ES" b="1" dirty="0"/>
              <a:t>Movimientos de datos innecesarios</a:t>
            </a:r>
            <a:r>
              <a:rPr lang="es-ES" dirty="0"/>
              <a:t>: </a:t>
            </a:r>
            <a:r>
              <a:rPr lang="es-ES" dirty="0" err="1"/>
              <a:t>Redistribute</a:t>
            </a:r>
            <a:r>
              <a:rPr lang="es-ES" dirty="0"/>
              <a:t> </a:t>
            </a:r>
            <a:r>
              <a:rPr lang="es-ES" dirty="0" err="1"/>
              <a:t>Streams</a:t>
            </a:r>
            <a:r>
              <a:rPr lang="es-ES" dirty="0"/>
              <a:t>, </a:t>
            </a:r>
            <a:r>
              <a:rPr lang="es-ES" dirty="0" err="1"/>
              <a:t>Repartition</a:t>
            </a:r>
            <a:r>
              <a:rPr lang="es-ES" dirty="0"/>
              <a:t> </a:t>
            </a:r>
            <a:r>
              <a:rPr lang="es-ES" dirty="0" err="1"/>
              <a:t>Streams</a:t>
            </a:r>
            <a:r>
              <a:rPr lang="es-ES" dirty="0"/>
              <a:t>.</a:t>
            </a:r>
          </a:p>
          <a:p>
            <a:r>
              <a:rPr lang="es-ES" b="1" dirty="0" err="1"/>
              <a:t>Spills</a:t>
            </a:r>
            <a:r>
              <a:rPr lang="es-ES" b="1" dirty="0"/>
              <a:t> a </a:t>
            </a:r>
            <a:r>
              <a:rPr lang="es-ES" b="1" dirty="0" err="1"/>
              <a:t>tempdb</a:t>
            </a:r>
            <a:r>
              <a:rPr lang="es-ES" dirty="0"/>
              <a:t>: Indicados por "</a:t>
            </a:r>
            <a:r>
              <a:rPr lang="es-ES" dirty="0" err="1"/>
              <a:t>Warning</a:t>
            </a:r>
            <a:r>
              <a:rPr lang="es-ES" dirty="0"/>
              <a:t>: </a:t>
            </a:r>
            <a:r>
              <a:rPr lang="es-ES" dirty="0" err="1"/>
              <a:t>Operator</a:t>
            </a:r>
            <a:r>
              <a:rPr lang="es-ES" dirty="0"/>
              <a:t> </a:t>
            </a:r>
            <a:r>
              <a:rPr lang="es-ES" dirty="0" err="1"/>
              <a:t>used</a:t>
            </a:r>
            <a:r>
              <a:rPr lang="es-ES" dirty="0"/>
              <a:t> </a:t>
            </a:r>
            <a:r>
              <a:rPr lang="es-ES" dirty="0" err="1"/>
              <a:t>tempdb</a:t>
            </a:r>
            <a:r>
              <a:rPr lang="es-ES" dirty="0"/>
              <a:t> </a:t>
            </a:r>
            <a:r>
              <a:rPr lang="es-ES" dirty="0" err="1"/>
              <a:t>to</a:t>
            </a:r>
            <a:r>
              <a:rPr lang="es-ES" dirty="0"/>
              <a:t> </a:t>
            </a:r>
            <a:r>
              <a:rPr lang="es-ES" dirty="0" err="1"/>
              <a:t>spill</a:t>
            </a:r>
            <a:r>
              <a:rPr lang="es-ES" dirty="0"/>
              <a:t> data" señala falta de memoria y paginación en </a:t>
            </a:r>
            <a:r>
              <a:rPr lang="es-ES" dirty="0" err="1"/>
              <a:t>TempDB</a:t>
            </a:r>
            <a:r>
              <a:rPr lang="es-ES" dirty="0"/>
              <a:t>.</a:t>
            </a:r>
          </a:p>
          <a:p>
            <a:r>
              <a:rPr lang="es-ES" b="1" dirty="0" err="1"/>
              <a:t>Warnings</a:t>
            </a:r>
            <a:r>
              <a:rPr lang="es-ES" dirty="0"/>
              <a:t>: Todo tipo de advertencias por problemas de consultas conocidos. Normalmente señalan antipatrones de consulta que se pueden optimizar.</a:t>
            </a:r>
          </a:p>
        </p:txBody>
      </p:sp>
    </p:spTree>
    <p:extLst>
      <p:ext uri="{BB962C8B-B14F-4D97-AF65-F5344CB8AC3E}">
        <p14:creationId xmlns:p14="http://schemas.microsoft.com/office/powerpoint/2010/main" val="1617873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A1CC61B-AD72-B938-76B6-FD01F8F0DBD5}"/>
              </a:ext>
            </a:extLst>
          </p:cNvPr>
          <p:cNvSpPr>
            <a:spLocks noGrp="1"/>
          </p:cNvSpPr>
          <p:nvPr>
            <p:ph type="title"/>
          </p:nvPr>
        </p:nvSpPr>
        <p:spPr/>
        <p:txBody>
          <a:bodyPr/>
          <a:lstStyle/>
          <a:p>
            <a:r>
              <a:rPr lang="es-ES" dirty="0"/>
              <a:t>Paralelismo</a:t>
            </a:r>
          </a:p>
        </p:txBody>
      </p:sp>
      <p:sp>
        <p:nvSpPr>
          <p:cNvPr id="5" name="Marcador de contenido 4">
            <a:extLst>
              <a:ext uri="{FF2B5EF4-FFF2-40B4-BE49-F238E27FC236}">
                <a16:creationId xmlns:a16="http://schemas.microsoft.com/office/drawing/2014/main" id="{07F22E4D-8996-D779-C59D-FB7B9F2D2C1C}"/>
              </a:ext>
            </a:extLst>
          </p:cNvPr>
          <p:cNvSpPr>
            <a:spLocks noGrp="1"/>
          </p:cNvSpPr>
          <p:nvPr>
            <p:ph idx="1"/>
          </p:nvPr>
        </p:nvSpPr>
        <p:spPr/>
        <p:txBody>
          <a:bodyPr>
            <a:normAutofit fontScale="92500" lnSpcReduction="10000"/>
          </a:bodyPr>
          <a:lstStyle/>
          <a:p>
            <a:r>
              <a:rPr lang="es-ES" dirty="0"/>
              <a:t>El coste de una consulta es una métrica relativa que calcula SQL Server en base a un algoritmo propio muy antiguo. Nos sirve para hacernos una idea y comparar el impacto de las consultas.</a:t>
            </a:r>
          </a:p>
          <a:p>
            <a:r>
              <a:rPr lang="es-ES" dirty="0"/>
              <a:t>Cuando el coste de una consulta excede el umbral definido se paraleliza.</a:t>
            </a:r>
          </a:p>
          <a:p>
            <a:r>
              <a:rPr lang="es-ES" dirty="0"/>
              <a:t>Por defecto el umbral está definido en 5 pero eso es muy bajo para las capacidades de los procesadores actuales.</a:t>
            </a:r>
          </a:p>
          <a:p>
            <a:r>
              <a:rPr lang="es-ES" dirty="0"/>
              <a:t>Si configuramos el grado de paralelismo al máximo una sola consulta usará toda la CPU en un momento dado.</a:t>
            </a:r>
          </a:p>
          <a:p>
            <a:r>
              <a:rPr lang="es-ES" dirty="0"/>
              <a:t>La configuración ideal varía en función de la cantidad y tipo de carga del servidor, así como de los recursos disponibles</a:t>
            </a:r>
          </a:p>
        </p:txBody>
      </p:sp>
    </p:spTree>
    <p:extLst>
      <p:ext uri="{BB962C8B-B14F-4D97-AF65-F5344CB8AC3E}">
        <p14:creationId xmlns:p14="http://schemas.microsoft.com/office/powerpoint/2010/main" val="4210981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6F69D-BBFA-3BFD-2BEC-C20AFEFB24AE}"/>
            </a:ext>
          </a:extLst>
        </p:cNvPr>
        <p:cNvGrpSpPr/>
        <p:nvPr/>
      </p:nvGrpSpPr>
      <p:grpSpPr>
        <a:xfrm>
          <a:off x="0" y="0"/>
          <a:ext cx="0" cy="0"/>
          <a:chOff x="0" y="0"/>
          <a:chExt cx="0" cy="0"/>
        </a:xfrm>
      </p:grpSpPr>
      <p:sp>
        <p:nvSpPr>
          <p:cNvPr id="14" name="CuadroTexto 13">
            <a:extLst>
              <a:ext uri="{FF2B5EF4-FFF2-40B4-BE49-F238E27FC236}">
                <a16:creationId xmlns:a16="http://schemas.microsoft.com/office/drawing/2014/main" id="{7267C427-8380-DD5A-68CB-7B8FDE43D360}"/>
              </a:ext>
            </a:extLst>
          </p:cNvPr>
          <p:cNvSpPr txBox="1"/>
          <p:nvPr/>
        </p:nvSpPr>
        <p:spPr>
          <a:xfrm>
            <a:off x="2646948" y="1820278"/>
            <a:ext cx="7276698" cy="3926004"/>
          </a:xfrm>
          <a:prstGeom prst="rect">
            <a:avLst/>
          </a:prstGeom>
        </p:spPr>
        <p:txBody>
          <a:bodyPr vert="horz" lIns="91440" tIns="45720" rIns="91440" bIns="45720" rtlCol="0">
            <a:noAutofit/>
          </a:bodyPr>
          <a:lstStyle>
            <a:defPPr>
              <a:defRPr lang="en-US"/>
            </a:defPPr>
            <a:lvl1pPr indent="0">
              <a:lnSpc>
                <a:spcPct val="90000"/>
              </a:lnSpc>
              <a:spcBef>
                <a:spcPts val="1000"/>
              </a:spcBef>
              <a:buFont typeface="Arial" panose="020B0604020202020204" pitchFamily="34" charset="0"/>
              <a:buNone/>
              <a:defRPr sz="2400">
                <a:solidFill>
                  <a:schemeClr val="bg1"/>
                </a:solidFill>
                <a:latin typeface="CaskaydiaCove NF" panose="02000009000000000000" pitchFamily="49" charset="0"/>
                <a:ea typeface="CaskaydiaCove NF" panose="02000009000000000000" pitchFamily="49" charset="0"/>
                <a:cs typeface="CaskaydiaCove NF" panose="02000009000000000000" pitchFamily="49" charset="0"/>
              </a:defRPr>
            </a:lvl1pPr>
            <a:lvl2pPr marL="685800" indent="-228600">
              <a:lnSpc>
                <a:spcPct val="90000"/>
              </a:lnSpc>
              <a:spcBef>
                <a:spcPts val="500"/>
              </a:spcBef>
              <a:buFont typeface="Arial" panose="020B0604020202020204" pitchFamily="34" charset="0"/>
              <a:buChar char="•"/>
              <a:defRPr sz="2400">
                <a:solidFill>
                  <a:schemeClr val="bg1"/>
                </a:solidFill>
                <a:latin typeface="CaskaydiaCove NF" panose="02000009000000000000" pitchFamily="49" charset="0"/>
                <a:ea typeface="CaskaydiaCove NF" panose="02000009000000000000" pitchFamily="49" charset="0"/>
                <a:cs typeface="CaskaydiaCove NF" panose="02000009000000000000" pitchFamily="49" charset="0"/>
              </a:defRPr>
            </a:lvl2pPr>
            <a:lvl3pPr marL="1143000" indent="-228600">
              <a:lnSpc>
                <a:spcPct val="90000"/>
              </a:lnSpc>
              <a:spcBef>
                <a:spcPts val="500"/>
              </a:spcBef>
              <a:buFont typeface="Arial" panose="020B0604020202020204" pitchFamily="34" charset="0"/>
              <a:buChar char="•"/>
              <a:defRPr sz="2000">
                <a:solidFill>
                  <a:schemeClr val="bg1"/>
                </a:solidFill>
                <a:latin typeface="CaskaydiaCove NF" panose="02000009000000000000" pitchFamily="49" charset="0"/>
                <a:ea typeface="CaskaydiaCove NF" panose="02000009000000000000" pitchFamily="49" charset="0"/>
                <a:cs typeface="CaskaydiaCove NF" panose="02000009000000000000" pitchFamily="49" charset="0"/>
              </a:defRPr>
            </a:lvl3pPr>
            <a:lvl4pPr marL="1600200" indent="-228600">
              <a:lnSpc>
                <a:spcPct val="90000"/>
              </a:lnSpc>
              <a:spcBef>
                <a:spcPts val="500"/>
              </a:spcBef>
              <a:buFont typeface="Arial" panose="020B0604020202020204" pitchFamily="34" charset="0"/>
              <a:buChar char="•"/>
              <a:defRPr>
                <a:solidFill>
                  <a:schemeClr val="bg1"/>
                </a:solidFill>
                <a:latin typeface="CaskaydiaCove NF" panose="02000009000000000000" pitchFamily="49" charset="0"/>
                <a:ea typeface="CaskaydiaCove NF" panose="02000009000000000000" pitchFamily="49" charset="0"/>
                <a:cs typeface="CaskaydiaCove NF" panose="02000009000000000000" pitchFamily="49" charset="0"/>
              </a:defRPr>
            </a:lvl4pPr>
            <a:lvl5pPr marL="2057400" indent="-228600">
              <a:lnSpc>
                <a:spcPct val="90000"/>
              </a:lnSpc>
              <a:spcBef>
                <a:spcPts val="500"/>
              </a:spcBef>
              <a:buFont typeface="Arial" panose="020B0604020202020204" pitchFamily="34" charset="0"/>
              <a:buChar char="•"/>
              <a:defRPr>
                <a:solidFill>
                  <a:schemeClr val="bg1"/>
                </a:solidFill>
                <a:latin typeface="CaskaydiaCove NF" panose="02000009000000000000" pitchFamily="49" charset="0"/>
                <a:ea typeface="CaskaydiaCove NF" panose="02000009000000000000" pitchFamily="49" charset="0"/>
                <a:cs typeface="CaskaydiaCove NF" panose="02000009000000000000" pitchFamily="49"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ES" sz="2800" dirty="0">
                <a:solidFill>
                  <a:schemeClr val="tx1"/>
                </a:solidFill>
                <a:latin typeface="+mn-lt"/>
              </a:rPr>
              <a:t>Limites</a:t>
            </a:r>
          </a:p>
          <a:p>
            <a:pPr lvl="1"/>
            <a:r>
              <a:rPr lang="es-ES" sz="2800" dirty="0" err="1">
                <a:solidFill>
                  <a:schemeClr val="tx1"/>
                </a:solidFill>
                <a:latin typeface="+mn-lt"/>
              </a:rPr>
              <a:t>char</a:t>
            </a:r>
            <a:r>
              <a:rPr lang="es-ES" sz="2800" dirty="0">
                <a:solidFill>
                  <a:schemeClr val="tx1"/>
                </a:solidFill>
                <a:latin typeface="+mn-lt"/>
              </a:rPr>
              <a:t>(8000) </a:t>
            </a:r>
          </a:p>
          <a:p>
            <a:pPr lvl="1"/>
            <a:r>
              <a:rPr lang="es-ES" sz="2800" dirty="0" err="1">
                <a:solidFill>
                  <a:schemeClr val="tx1"/>
                </a:solidFill>
                <a:latin typeface="+mn-lt"/>
              </a:rPr>
              <a:t>nchar</a:t>
            </a:r>
            <a:r>
              <a:rPr lang="es-ES" sz="2800" dirty="0">
                <a:solidFill>
                  <a:schemeClr val="tx1"/>
                </a:solidFill>
                <a:latin typeface="+mn-lt"/>
              </a:rPr>
              <a:t>(4000)</a:t>
            </a:r>
          </a:p>
          <a:p>
            <a:pPr lvl="1"/>
            <a:r>
              <a:rPr lang="es-ES" sz="2800" dirty="0" err="1">
                <a:solidFill>
                  <a:schemeClr val="tx1"/>
                </a:solidFill>
                <a:latin typeface="+mn-lt"/>
              </a:rPr>
              <a:t>varchar</a:t>
            </a:r>
            <a:r>
              <a:rPr lang="es-ES" sz="2800" dirty="0">
                <a:solidFill>
                  <a:schemeClr val="tx1"/>
                </a:solidFill>
                <a:latin typeface="+mn-lt"/>
              </a:rPr>
              <a:t>(8000)</a:t>
            </a:r>
          </a:p>
          <a:p>
            <a:pPr lvl="1"/>
            <a:r>
              <a:rPr lang="es-ES" sz="2800" dirty="0" err="1">
                <a:solidFill>
                  <a:schemeClr val="tx1"/>
                </a:solidFill>
                <a:latin typeface="+mn-lt"/>
              </a:rPr>
              <a:t>nvarchar</a:t>
            </a:r>
            <a:r>
              <a:rPr lang="es-ES" sz="2800" dirty="0">
                <a:solidFill>
                  <a:schemeClr val="tx1"/>
                </a:solidFill>
                <a:latin typeface="+mn-lt"/>
              </a:rPr>
              <a:t>(4000)</a:t>
            </a:r>
          </a:p>
          <a:p>
            <a:pPr lvl="1"/>
            <a:r>
              <a:rPr lang="es-ES" sz="2800" dirty="0" err="1">
                <a:solidFill>
                  <a:schemeClr val="tx1"/>
                </a:solidFill>
                <a:latin typeface="+mn-lt"/>
              </a:rPr>
              <a:t>Varchar</a:t>
            </a:r>
            <a:r>
              <a:rPr lang="es-ES" sz="2800" dirty="0">
                <a:solidFill>
                  <a:schemeClr val="tx1"/>
                </a:solidFill>
                <a:latin typeface="+mn-lt"/>
              </a:rPr>
              <a:t>(</a:t>
            </a:r>
            <a:r>
              <a:rPr lang="es-ES" sz="2800" dirty="0" err="1">
                <a:solidFill>
                  <a:schemeClr val="tx1"/>
                </a:solidFill>
                <a:latin typeface="+mn-lt"/>
              </a:rPr>
              <a:t>max</a:t>
            </a:r>
            <a:r>
              <a:rPr lang="es-ES" sz="2800" dirty="0">
                <a:solidFill>
                  <a:schemeClr val="tx1"/>
                </a:solidFill>
                <a:latin typeface="+mn-lt"/>
              </a:rPr>
              <a:t>) = 2^31-1 bytes </a:t>
            </a:r>
            <a:r>
              <a:rPr lang="ar-SA" sz="2800" dirty="0">
                <a:solidFill>
                  <a:schemeClr val="tx1"/>
                </a:solidFill>
                <a:latin typeface="+mn-lt"/>
              </a:rPr>
              <a:t>≈</a:t>
            </a:r>
            <a:r>
              <a:rPr lang="es-ES" sz="2800" dirty="0">
                <a:solidFill>
                  <a:schemeClr val="tx1"/>
                </a:solidFill>
                <a:latin typeface="+mn-lt"/>
              </a:rPr>
              <a:t> 2Gb</a:t>
            </a:r>
          </a:p>
          <a:p>
            <a:pPr lvl="1"/>
            <a:r>
              <a:rPr lang="es-ES" sz="2800" dirty="0" err="1">
                <a:solidFill>
                  <a:schemeClr val="tx1"/>
                </a:solidFill>
                <a:latin typeface="+mn-lt"/>
              </a:rPr>
              <a:t>Nvarchar</a:t>
            </a:r>
            <a:r>
              <a:rPr lang="es-ES" sz="2800" dirty="0">
                <a:solidFill>
                  <a:schemeClr val="tx1"/>
                </a:solidFill>
                <a:latin typeface="+mn-lt"/>
              </a:rPr>
              <a:t>(</a:t>
            </a:r>
            <a:r>
              <a:rPr lang="es-ES" sz="2800" dirty="0" err="1">
                <a:solidFill>
                  <a:schemeClr val="tx1"/>
                </a:solidFill>
                <a:latin typeface="+mn-lt"/>
              </a:rPr>
              <a:t>max</a:t>
            </a:r>
            <a:r>
              <a:rPr lang="es-ES" sz="2800" dirty="0">
                <a:solidFill>
                  <a:schemeClr val="tx1"/>
                </a:solidFill>
                <a:latin typeface="+mn-lt"/>
              </a:rPr>
              <a:t>) = 2^31-1 bytes </a:t>
            </a:r>
            <a:r>
              <a:rPr lang="ar-SA" sz="2800" dirty="0">
                <a:solidFill>
                  <a:schemeClr val="tx1"/>
                </a:solidFill>
                <a:latin typeface="+mn-lt"/>
              </a:rPr>
              <a:t>≈</a:t>
            </a:r>
            <a:r>
              <a:rPr lang="es-ES" sz="2800" dirty="0">
                <a:solidFill>
                  <a:schemeClr val="tx1"/>
                </a:solidFill>
                <a:latin typeface="+mn-lt"/>
              </a:rPr>
              <a:t> 2Gb</a:t>
            </a:r>
          </a:p>
        </p:txBody>
      </p:sp>
      <p:sp>
        <p:nvSpPr>
          <p:cNvPr id="10" name="Título 9">
            <a:extLst>
              <a:ext uri="{FF2B5EF4-FFF2-40B4-BE49-F238E27FC236}">
                <a16:creationId xmlns:a16="http://schemas.microsoft.com/office/drawing/2014/main" id="{59F09826-8518-E5B3-ACA0-7E3366CF7BAA}"/>
              </a:ext>
            </a:extLst>
          </p:cNvPr>
          <p:cNvSpPr>
            <a:spLocks noGrp="1"/>
          </p:cNvSpPr>
          <p:nvPr>
            <p:ph type="title"/>
          </p:nvPr>
        </p:nvSpPr>
        <p:spPr/>
        <p:txBody>
          <a:bodyPr>
            <a:normAutofit fontScale="90000"/>
          </a:bodyPr>
          <a:lstStyle/>
          <a:p>
            <a:r>
              <a:rPr lang="es-ES" dirty="0"/>
              <a:t>Tipos de datos: Texto</a:t>
            </a:r>
            <a:br>
              <a:rPr lang="es-ES" dirty="0"/>
            </a:br>
            <a:endParaRPr lang="es-ES" dirty="0"/>
          </a:p>
        </p:txBody>
      </p:sp>
    </p:spTree>
    <p:extLst>
      <p:ext uri="{BB962C8B-B14F-4D97-AF65-F5344CB8AC3E}">
        <p14:creationId xmlns:p14="http://schemas.microsoft.com/office/powerpoint/2010/main" val="135422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2C5C39FF-C157-D88C-7728-8B6D065A4904}"/>
              </a:ext>
            </a:extLst>
          </p:cNvPr>
          <p:cNvSpPr>
            <a:spLocks noGrp="1"/>
          </p:cNvSpPr>
          <p:nvPr>
            <p:ph type="title"/>
          </p:nvPr>
        </p:nvSpPr>
        <p:spPr>
          <a:xfrm>
            <a:off x="838200" y="365126"/>
            <a:ext cx="10515600" cy="1030042"/>
          </a:xfrm>
        </p:spPr>
        <p:txBody>
          <a:bodyPr anchor="ctr">
            <a:normAutofit/>
          </a:bodyPr>
          <a:lstStyle/>
          <a:p>
            <a:r>
              <a:rPr lang="es-ES" dirty="0"/>
              <a:t>Máximo nivel de paralelismo</a:t>
            </a:r>
          </a:p>
        </p:txBody>
      </p:sp>
      <p:sp>
        <p:nvSpPr>
          <p:cNvPr id="5" name="Marcador de contenido 4">
            <a:extLst>
              <a:ext uri="{FF2B5EF4-FFF2-40B4-BE49-F238E27FC236}">
                <a16:creationId xmlns:a16="http://schemas.microsoft.com/office/drawing/2014/main" id="{3FBF4183-69C7-A71C-6FD5-C016E21ED96A}"/>
              </a:ext>
            </a:extLst>
          </p:cNvPr>
          <p:cNvSpPr>
            <a:spLocks noGrp="1"/>
          </p:cNvSpPr>
          <p:nvPr>
            <p:ph sz="half" idx="1"/>
          </p:nvPr>
        </p:nvSpPr>
        <p:spPr>
          <a:xfrm>
            <a:off x="838200" y="1457064"/>
            <a:ext cx="6416040" cy="5035810"/>
          </a:xfrm>
        </p:spPr>
        <p:txBody>
          <a:bodyPr>
            <a:normAutofit fontScale="92500"/>
          </a:bodyPr>
          <a:lstStyle/>
          <a:p>
            <a:r>
              <a:rPr lang="es-ES" sz="2400" b="1" dirty="0"/>
              <a:t>NUMA (Non-</a:t>
            </a:r>
            <a:r>
              <a:rPr lang="es-ES" sz="2400" b="1" dirty="0" err="1"/>
              <a:t>Uniform</a:t>
            </a:r>
            <a:r>
              <a:rPr lang="es-ES" sz="2400" b="1" dirty="0"/>
              <a:t> </a:t>
            </a:r>
            <a:r>
              <a:rPr lang="es-ES" sz="2400" b="1" dirty="0" err="1"/>
              <a:t>Memory</a:t>
            </a:r>
            <a:r>
              <a:rPr lang="es-ES" sz="2400" b="1" dirty="0"/>
              <a:t> Access) </a:t>
            </a:r>
            <a:r>
              <a:rPr lang="es-ES" sz="2400" dirty="0"/>
              <a:t>es una arquitectura de memoria en sistemas multiprocesador donde cada procesador tiene acceso a su propia memoria local, pero también puede acceder a la memoria de otros procesadores con mayor latencia.</a:t>
            </a:r>
          </a:p>
          <a:p>
            <a:r>
              <a:rPr lang="es-ES" sz="2400" b="1" dirty="0"/>
              <a:t>Recomendaciones:</a:t>
            </a:r>
          </a:p>
          <a:p>
            <a:pPr lvl="1"/>
            <a:r>
              <a:rPr lang="es-ES" dirty="0"/>
              <a:t>Identificar el número total de núcleos lógicos</a:t>
            </a:r>
          </a:p>
          <a:p>
            <a:pPr lvl="1"/>
            <a:r>
              <a:rPr lang="es-ES" dirty="0"/>
              <a:t>Determinar el número de nodos NUMA</a:t>
            </a:r>
          </a:p>
          <a:p>
            <a:pPr lvl="1"/>
            <a:r>
              <a:rPr lang="es-ES" dirty="0"/>
              <a:t>Si el número total de núcleos es menor o igual a 8, se recomienda establecer </a:t>
            </a:r>
            <a:r>
              <a:rPr lang="es-ES" dirty="0" err="1"/>
              <a:t>MaxDOP</a:t>
            </a:r>
            <a:r>
              <a:rPr lang="es-ES" dirty="0"/>
              <a:t> igual al número de núcleos o menos.</a:t>
            </a:r>
          </a:p>
          <a:p>
            <a:pPr lvl="1"/>
            <a:r>
              <a:rPr lang="es-ES" dirty="0"/>
              <a:t>Si es mayor, configuraremos </a:t>
            </a:r>
            <a:r>
              <a:rPr lang="es-ES" dirty="0" err="1"/>
              <a:t>MaxDOP</a:t>
            </a:r>
            <a:r>
              <a:rPr lang="es-ES" dirty="0"/>
              <a:t> en 8 o en el número de núcleos por nodo NUMA, el que sea menor.</a:t>
            </a:r>
          </a:p>
        </p:txBody>
      </p:sp>
    </p:spTree>
    <p:extLst>
      <p:ext uri="{BB962C8B-B14F-4D97-AF65-F5344CB8AC3E}">
        <p14:creationId xmlns:p14="http://schemas.microsoft.com/office/powerpoint/2010/main" val="22711590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F8D450-6708-C3B1-A890-167DC1126540}"/>
              </a:ext>
            </a:extLst>
          </p:cNvPr>
          <p:cNvSpPr>
            <a:spLocks noGrp="1"/>
          </p:cNvSpPr>
          <p:nvPr>
            <p:ph type="title"/>
          </p:nvPr>
        </p:nvSpPr>
        <p:spPr/>
        <p:txBody>
          <a:bodyPr/>
          <a:lstStyle/>
          <a:p>
            <a:r>
              <a:rPr lang="es-ES" dirty="0"/>
              <a:t>Buenas prácticas</a:t>
            </a:r>
          </a:p>
        </p:txBody>
      </p:sp>
    </p:spTree>
    <p:extLst>
      <p:ext uri="{BB962C8B-B14F-4D97-AF65-F5344CB8AC3E}">
        <p14:creationId xmlns:p14="http://schemas.microsoft.com/office/powerpoint/2010/main" val="30602508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A8C17-2558-85D9-165D-E5E40AC4771A}"/>
            </a:ext>
          </a:extLst>
        </p:cNvPr>
        <p:cNvGrpSpPr/>
        <p:nvPr/>
      </p:nvGrpSpPr>
      <p:grpSpPr>
        <a:xfrm>
          <a:off x="0" y="0"/>
          <a:ext cx="0" cy="0"/>
          <a:chOff x="0" y="0"/>
          <a:chExt cx="0" cy="0"/>
        </a:xfrm>
      </p:grpSpPr>
      <p:sp>
        <p:nvSpPr>
          <p:cNvPr id="4" name="Título 3">
            <a:extLst>
              <a:ext uri="{FF2B5EF4-FFF2-40B4-BE49-F238E27FC236}">
                <a16:creationId xmlns:a16="http://schemas.microsoft.com/office/drawing/2014/main" id="{F9017F75-F73B-78E0-2565-CACA1EFBDE55}"/>
              </a:ext>
            </a:extLst>
          </p:cNvPr>
          <p:cNvSpPr>
            <a:spLocks noGrp="1"/>
          </p:cNvSpPr>
          <p:nvPr>
            <p:ph type="title"/>
          </p:nvPr>
        </p:nvSpPr>
        <p:spPr/>
        <p:txBody>
          <a:bodyPr/>
          <a:lstStyle/>
          <a:p>
            <a:r>
              <a:rPr lang="es-ES" dirty="0" err="1"/>
              <a:t>Best</a:t>
            </a:r>
            <a:r>
              <a:rPr lang="es-ES" dirty="0"/>
              <a:t> </a:t>
            </a:r>
            <a:r>
              <a:rPr lang="es-ES" dirty="0" err="1"/>
              <a:t>Practices</a:t>
            </a:r>
            <a:endParaRPr lang="es-ES" dirty="0"/>
          </a:p>
        </p:txBody>
      </p:sp>
      <p:sp>
        <p:nvSpPr>
          <p:cNvPr id="5" name="Marcador de contenido 4">
            <a:extLst>
              <a:ext uri="{FF2B5EF4-FFF2-40B4-BE49-F238E27FC236}">
                <a16:creationId xmlns:a16="http://schemas.microsoft.com/office/drawing/2014/main" id="{375496DD-170A-0AAC-D8E4-90B77581CC5A}"/>
              </a:ext>
            </a:extLst>
          </p:cNvPr>
          <p:cNvSpPr>
            <a:spLocks noGrp="1"/>
          </p:cNvSpPr>
          <p:nvPr>
            <p:ph idx="1"/>
          </p:nvPr>
        </p:nvSpPr>
        <p:spPr>
          <a:xfrm>
            <a:off x="838200" y="1460500"/>
            <a:ext cx="6595371" cy="4351338"/>
          </a:xfrm>
        </p:spPr>
        <p:txBody>
          <a:bodyPr>
            <a:normAutofit/>
          </a:bodyPr>
          <a:lstStyle/>
          <a:p>
            <a:r>
              <a:rPr lang="es-ES" dirty="0"/>
              <a:t>Dos tantras</a:t>
            </a:r>
          </a:p>
          <a:p>
            <a:pPr lvl="1"/>
            <a:r>
              <a:rPr lang="es-ES" dirty="0"/>
              <a:t>Pensar en conjunto</a:t>
            </a:r>
          </a:p>
          <a:p>
            <a:pPr lvl="2"/>
            <a:r>
              <a:rPr lang="es-ES" dirty="0"/>
              <a:t>Evitar el registro a registro</a:t>
            </a:r>
          </a:p>
          <a:p>
            <a:pPr lvl="3"/>
            <a:r>
              <a:rPr lang="es-ES" dirty="0"/>
              <a:t>Cursores</a:t>
            </a:r>
          </a:p>
          <a:p>
            <a:pPr lvl="3"/>
            <a:r>
              <a:rPr lang="es-ES" dirty="0"/>
              <a:t>Non-</a:t>
            </a:r>
            <a:r>
              <a:rPr lang="es-ES" dirty="0" err="1"/>
              <a:t>SARGable</a:t>
            </a:r>
            <a:r>
              <a:rPr lang="es-ES" dirty="0"/>
              <a:t> </a:t>
            </a:r>
            <a:r>
              <a:rPr lang="es-ES" dirty="0" err="1"/>
              <a:t>Predicates</a:t>
            </a:r>
            <a:r>
              <a:rPr lang="es-ES" dirty="0"/>
              <a:t> (Operaciones sobre columnas)</a:t>
            </a:r>
          </a:p>
          <a:p>
            <a:pPr marL="457200" lvl="1" indent="0">
              <a:buNone/>
            </a:pPr>
            <a:endParaRPr lang="es-ES" dirty="0"/>
          </a:p>
          <a:p>
            <a:pPr lvl="1"/>
            <a:r>
              <a:rPr lang="es-ES" dirty="0"/>
              <a:t>Usar sólo lo que necesites</a:t>
            </a:r>
          </a:p>
          <a:p>
            <a:pPr lvl="2"/>
            <a:r>
              <a:rPr lang="es-ES" dirty="0"/>
              <a:t>No uses los “*”</a:t>
            </a:r>
          </a:p>
          <a:p>
            <a:pPr lvl="2"/>
            <a:r>
              <a:rPr lang="es-ES" dirty="0"/>
              <a:t>Mejor indicar lo que se quiere incluir en vez de lo que se quiere excluir</a:t>
            </a:r>
          </a:p>
        </p:txBody>
      </p:sp>
      <p:pic>
        <p:nvPicPr>
          <p:cNvPr id="2" name="Imagen 1" descr="Diagrama&#10;&#10;Descripción generada automáticamente">
            <a:extLst>
              <a:ext uri="{FF2B5EF4-FFF2-40B4-BE49-F238E27FC236}">
                <a16:creationId xmlns:a16="http://schemas.microsoft.com/office/drawing/2014/main" id="{FE05A5CC-2A8E-7D9B-7B3F-BC3DA32DCD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3571" y="1460500"/>
            <a:ext cx="3694505" cy="2568639"/>
          </a:xfrm>
          <a:prstGeom prst="rect">
            <a:avLst/>
          </a:prstGeom>
        </p:spPr>
      </p:pic>
    </p:spTree>
    <p:extLst>
      <p:ext uri="{BB962C8B-B14F-4D97-AF65-F5344CB8AC3E}">
        <p14:creationId xmlns:p14="http://schemas.microsoft.com/office/powerpoint/2010/main" val="3196484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543D2-AC37-DAAA-48A3-3BAC99AF7EEC}"/>
            </a:ext>
          </a:extLst>
        </p:cNvPr>
        <p:cNvGrpSpPr/>
        <p:nvPr/>
      </p:nvGrpSpPr>
      <p:grpSpPr>
        <a:xfrm>
          <a:off x="0" y="0"/>
          <a:ext cx="0" cy="0"/>
          <a:chOff x="0" y="0"/>
          <a:chExt cx="0" cy="0"/>
        </a:xfrm>
      </p:grpSpPr>
      <p:sp>
        <p:nvSpPr>
          <p:cNvPr id="12" name="CuadroTexto 11">
            <a:extLst>
              <a:ext uri="{FF2B5EF4-FFF2-40B4-BE49-F238E27FC236}">
                <a16:creationId xmlns:a16="http://schemas.microsoft.com/office/drawing/2014/main" id="{A54F2E53-2FF4-F00D-CFC9-92E33ED95CED}"/>
              </a:ext>
            </a:extLst>
          </p:cNvPr>
          <p:cNvSpPr txBox="1"/>
          <p:nvPr/>
        </p:nvSpPr>
        <p:spPr>
          <a:xfrm>
            <a:off x="838201" y="1850583"/>
            <a:ext cx="10871466" cy="2885918"/>
          </a:xfrm>
          <a:prstGeom prst="rect">
            <a:avLst/>
          </a:prstGeom>
        </p:spPr>
        <p:txBody>
          <a:bodyPr vert="horz" lIns="91440" tIns="45720" rIns="91440" bIns="45720" rtlCol="0">
            <a:normAutofit fontScale="77500" lnSpcReduction="20000"/>
          </a:bodyPr>
          <a:lstStyle>
            <a:defPPr>
              <a:defRPr lang="en-US"/>
            </a:defPPr>
            <a:lvl1pPr marL="228600" indent="-228600">
              <a:lnSpc>
                <a:spcPct val="90000"/>
              </a:lnSpc>
              <a:spcBef>
                <a:spcPts val="1000"/>
              </a:spcBef>
              <a:buFont typeface="Arial" panose="020B0604020202020204" pitchFamily="34" charset="0"/>
              <a:buChar char="•"/>
              <a:defRPr sz="2800">
                <a:solidFill>
                  <a:schemeClr val="bg1"/>
                </a:solidFill>
                <a:latin typeface="CaskaydiaCove NF" panose="02000009000000000000" pitchFamily="49" charset="0"/>
                <a:ea typeface="CaskaydiaCove NF" panose="02000009000000000000" pitchFamily="49" charset="0"/>
                <a:cs typeface="CaskaydiaCove NF" panose="02000009000000000000" pitchFamily="49" charset="0"/>
              </a:defRPr>
            </a:lvl1pPr>
            <a:lvl2pPr marL="685800" lvl="1" indent="-228600">
              <a:lnSpc>
                <a:spcPct val="90000"/>
              </a:lnSpc>
              <a:spcBef>
                <a:spcPts val="500"/>
              </a:spcBef>
              <a:buFont typeface="Arial" panose="020B0604020202020204" pitchFamily="34" charset="0"/>
              <a:buChar char="•"/>
              <a:defRPr sz="2400">
                <a:solidFill>
                  <a:schemeClr val="bg1"/>
                </a:solidFill>
                <a:latin typeface="CaskaydiaCove NF" panose="02000009000000000000" pitchFamily="49" charset="0"/>
                <a:ea typeface="CaskaydiaCove NF" panose="02000009000000000000" pitchFamily="49" charset="0"/>
                <a:cs typeface="CaskaydiaCove NF" panose="02000009000000000000" pitchFamily="49" charset="0"/>
              </a:defRPr>
            </a:lvl2pPr>
            <a:lvl3pPr marL="1143000" indent="-228600">
              <a:lnSpc>
                <a:spcPct val="90000"/>
              </a:lnSpc>
              <a:spcBef>
                <a:spcPts val="500"/>
              </a:spcBef>
              <a:buFont typeface="Arial" panose="020B0604020202020204" pitchFamily="34" charset="0"/>
              <a:buChar char="•"/>
              <a:defRPr sz="2000">
                <a:solidFill>
                  <a:schemeClr val="bg1"/>
                </a:solidFill>
                <a:latin typeface="CaskaydiaCove NF" panose="02000009000000000000" pitchFamily="49" charset="0"/>
                <a:ea typeface="CaskaydiaCove NF" panose="02000009000000000000" pitchFamily="49" charset="0"/>
                <a:cs typeface="CaskaydiaCove NF" panose="02000009000000000000" pitchFamily="49" charset="0"/>
              </a:defRPr>
            </a:lvl3pPr>
            <a:lvl4pPr marL="1600200" indent="-228600">
              <a:lnSpc>
                <a:spcPct val="90000"/>
              </a:lnSpc>
              <a:spcBef>
                <a:spcPts val="500"/>
              </a:spcBef>
              <a:buFont typeface="Arial" panose="020B0604020202020204" pitchFamily="34" charset="0"/>
              <a:buChar char="•"/>
              <a:defRPr>
                <a:solidFill>
                  <a:schemeClr val="bg1"/>
                </a:solidFill>
                <a:latin typeface="CaskaydiaCove NF" panose="02000009000000000000" pitchFamily="49" charset="0"/>
                <a:ea typeface="CaskaydiaCove NF" panose="02000009000000000000" pitchFamily="49" charset="0"/>
                <a:cs typeface="CaskaydiaCove NF" panose="02000009000000000000" pitchFamily="49" charset="0"/>
              </a:defRPr>
            </a:lvl4pPr>
            <a:lvl5pPr marL="2057400" indent="-228600">
              <a:lnSpc>
                <a:spcPct val="90000"/>
              </a:lnSpc>
              <a:spcBef>
                <a:spcPts val="500"/>
              </a:spcBef>
              <a:buFont typeface="Arial" panose="020B0604020202020204" pitchFamily="34" charset="0"/>
              <a:buChar char="•"/>
              <a:defRPr>
                <a:solidFill>
                  <a:schemeClr val="bg1"/>
                </a:solidFill>
                <a:latin typeface="CaskaydiaCove NF" panose="02000009000000000000" pitchFamily="49" charset="0"/>
                <a:ea typeface="CaskaydiaCove NF" panose="02000009000000000000" pitchFamily="49" charset="0"/>
                <a:cs typeface="CaskaydiaCove NF" panose="02000009000000000000" pitchFamily="49"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s-ES" dirty="0">
                <a:solidFill>
                  <a:schemeClr val="tx1"/>
                </a:solidFill>
                <a:latin typeface="+mn-lt"/>
              </a:rPr>
              <a:t>Evita leer columnas que no necesitas.</a:t>
            </a:r>
          </a:p>
          <a:p>
            <a:endParaRPr lang="es-ES" dirty="0">
              <a:solidFill>
                <a:schemeClr val="tx1"/>
              </a:solidFill>
              <a:latin typeface="+mn-lt"/>
            </a:endParaRPr>
          </a:p>
          <a:p>
            <a:pPr marL="0" indent="0">
              <a:buNone/>
            </a:pPr>
            <a:r>
              <a:rPr lang="es-ES" dirty="0">
                <a:solidFill>
                  <a:schemeClr val="tx1"/>
                </a:solidFill>
                <a:latin typeface="+mn-lt"/>
              </a:rPr>
              <a:t>Si no hay columnas anchas el motor va a leer las mismas páginas, pero…</a:t>
            </a:r>
          </a:p>
          <a:p>
            <a:endParaRPr lang="es-ES" dirty="0">
              <a:solidFill>
                <a:schemeClr val="tx1"/>
              </a:solidFill>
              <a:latin typeface="+mn-lt"/>
            </a:endParaRPr>
          </a:p>
          <a:p>
            <a:r>
              <a:rPr lang="es-ES" dirty="0">
                <a:solidFill>
                  <a:schemeClr val="tx1"/>
                </a:solidFill>
                <a:latin typeface="+mn-lt"/>
              </a:rPr>
              <a:t>Más columnas = más coste para </a:t>
            </a:r>
            <a:r>
              <a:rPr lang="es-ES" dirty="0" err="1">
                <a:solidFill>
                  <a:schemeClr val="tx1"/>
                </a:solidFill>
                <a:latin typeface="+mn-lt"/>
              </a:rPr>
              <a:t>joins</a:t>
            </a:r>
            <a:r>
              <a:rPr lang="es-ES" dirty="0">
                <a:solidFill>
                  <a:schemeClr val="tx1"/>
                </a:solidFill>
                <a:latin typeface="+mn-lt"/>
              </a:rPr>
              <a:t>, ordenaciones y agregados</a:t>
            </a:r>
          </a:p>
          <a:p>
            <a:r>
              <a:rPr lang="es-ES" dirty="0">
                <a:solidFill>
                  <a:schemeClr val="tx1"/>
                </a:solidFill>
                <a:latin typeface="+mn-lt"/>
              </a:rPr>
              <a:t>Puede dar problemas si cambia el esquema</a:t>
            </a:r>
          </a:p>
          <a:p>
            <a:r>
              <a:rPr lang="es-ES" dirty="0">
                <a:solidFill>
                  <a:schemeClr val="tx1"/>
                </a:solidFill>
                <a:latin typeface="+mn-lt"/>
              </a:rPr>
              <a:t>Más consumo de red y memoria</a:t>
            </a:r>
          </a:p>
          <a:p>
            <a:r>
              <a:rPr lang="es-ES" dirty="0">
                <a:solidFill>
                  <a:schemeClr val="tx1"/>
                </a:solidFill>
                <a:latin typeface="+mn-lt"/>
              </a:rPr>
              <a:t>Datos innecesarios</a:t>
            </a:r>
          </a:p>
        </p:txBody>
      </p:sp>
      <p:sp>
        <p:nvSpPr>
          <p:cNvPr id="10" name="Título 9">
            <a:extLst>
              <a:ext uri="{FF2B5EF4-FFF2-40B4-BE49-F238E27FC236}">
                <a16:creationId xmlns:a16="http://schemas.microsoft.com/office/drawing/2014/main" id="{0811FA0A-FE1C-A34A-1C53-27A83595C075}"/>
              </a:ext>
            </a:extLst>
          </p:cNvPr>
          <p:cNvSpPr>
            <a:spLocks noGrp="1"/>
          </p:cNvSpPr>
          <p:nvPr>
            <p:ph type="title"/>
          </p:nvPr>
        </p:nvSpPr>
        <p:spPr/>
        <p:txBody>
          <a:bodyPr>
            <a:normAutofit/>
          </a:bodyPr>
          <a:lstStyle/>
          <a:p>
            <a:r>
              <a:rPr lang="es-ES" dirty="0"/>
              <a:t>No uses SELECT *</a:t>
            </a:r>
          </a:p>
        </p:txBody>
      </p:sp>
    </p:spTree>
    <p:extLst>
      <p:ext uri="{BB962C8B-B14F-4D97-AF65-F5344CB8AC3E}">
        <p14:creationId xmlns:p14="http://schemas.microsoft.com/office/powerpoint/2010/main" val="4009507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53A03-F245-4C98-F58C-B3D7579763B9}"/>
            </a:ext>
          </a:extLst>
        </p:cNvPr>
        <p:cNvGrpSpPr/>
        <p:nvPr/>
      </p:nvGrpSpPr>
      <p:grpSpPr>
        <a:xfrm>
          <a:off x="0" y="0"/>
          <a:ext cx="0" cy="0"/>
          <a:chOff x="0" y="0"/>
          <a:chExt cx="0" cy="0"/>
        </a:xfrm>
      </p:grpSpPr>
      <p:sp>
        <p:nvSpPr>
          <p:cNvPr id="12" name="CuadroTexto 11">
            <a:extLst>
              <a:ext uri="{FF2B5EF4-FFF2-40B4-BE49-F238E27FC236}">
                <a16:creationId xmlns:a16="http://schemas.microsoft.com/office/drawing/2014/main" id="{3136819C-4461-B3B6-0EF6-DC46DE74812B}"/>
              </a:ext>
            </a:extLst>
          </p:cNvPr>
          <p:cNvSpPr txBox="1"/>
          <p:nvPr/>
        </p:nvSpPr>
        <p:spPr>
          <a:xfrm>
            <a:off x="662400" y="1763999"/>
            <a:ext cx="10960639" cy="4309541"/>
          </a:xfrm>
          <a:prstGeom prst="rect">
            <a:avLst/>
          </a:prstGeom>
        </p:spPr>
        <p:txBody>
          <a:bodyPr vert="horz" lIns="91440" tIns="45720" rIns="91440" bIns="45720" rtlCol="0">
            <a:normAutofit/>
          </a:bodyPr>
          <a:lstStyle>
            <a:defPPr>
              <a:defRPr lang="en-US"/>
            </a:defPPr>
            <a:lvl1pPr indent="0">
              <a:lnSpc>
                <a:spcPct val="90000"/>
              </a:lnSpc>
              <a:spcBef>
                <a:spcPts val="1000"/>
              </a:spcBef>
              <a:buFont typeface="Arial" panose="020B0604020202020204" pitchFamily="34" charset="0"/>
              <a:buNone/>
              <a:defRPr sz="2800">
                <a:solidFill>
                  <a:schemeClr val="bg1"/>
                </a:solidFill>
                <a:latin typeface="CaskaydiaCove NF" panose="02000009000000000000" pitchFamily="49" charset="0"/>
                <a:ea typeface="CaskaydiaCove NF" panose="02000009000000000000" pitchFamily="49" charset="0"/>
                <a:cs typeface="CaskaydiaCove NF" panose="02000009000000000000" pitchFamily="49" charset="0"/>
              </a:defRPr>
            </a:lvl1pPr>
            <a:lvl2pPr marL="685800" lvl="1" indent="-228600">
              <a:lnSpc>
                <a:spcPct val="90000"/>
              </a:lnSpc>
              <a:spcBef>
                <a:spcPts val="500"/>
              </a:spcBef>
              <a:buFont typeface="Arial" panose="020B0604020202020204" pitchFamily="34" charset="0"/>
              <a:buChar char="•"/>
              <a:defRPr sz="2400">
                <a:solidFill>
                  <a:schemeClr val="bg1"/>
                </a:solidFill>
                <a:latin typeface="CaskaydiaCove NF" panose="02000009000000000000" pitchFamily="49" charset="0"/>
                <a:ea typeface="CaskaydiaCove NF" panose="02000009000000000000" pitchFamily="49" charset="0"/>
                <a:cs typeface="CaskaydiaCove NF" panose="02000009000000000000" pitchFamily="49" charset="0"/>
              </a:defRPr>
            </a:lvl2pPr>
            <a:lvl3pPr marL="1143000" indent="-228600">
              <a:lnSpc>
                <a:spcPct val="90000"/>
              </a:lnSpc>
              <a:spcBef>
                <a:spcPts val="500"/>
              </a:spcBef>
              <a:buFont typeface="Arial" panose="020B0604020202020204" pitchFamily="34" charset="0"/>
              <a:buChar char="•"/>
              <a:defRPr sz="2000">
                <a:solidFill>
                  <a:schemeClr val="bg1"/>
                </a:solidFill>
                <a:latin typeface="CaskaydiaCove NF" panose="02000009000000000000" pitchFamily="49" charset="0"/>
                <a:ea typeface="CaskaydiaCove NF" panose="02000009000000000000" pitchFamily="49" charset="0"/>
                <a:cs typeface="CaskaydiaCove NF" panose="02000009000000000000" pitchFamily="49" charset="0"/>
              </a:defRPr>
            </a:lvl3pPr>
            <a:lvl4pPr marL="1600200" indent="-228600">
              <a:lnSpc>
                <a:spcPct val="90000"/>
              </a:lnSpc>
              <a:spcBef>
                <a:spcPts val="500"/>
              </a:spcBef>
              <a:buFont typeface="Arial" panose="020B0604020202020204" pitchFamily="34" charset="0"/>
              <a:buChar char="•"/>
              <a:defRPr>
                <a:solidFill>
                  <a:schemeClr val="bg1"/>
                </a:solidFill>
                <a:latin typeface="CaskaydiaCove NF" panose="02000009000000000000" pitchFamily="49" charset="0"/>
                <a:ea typeface="CaskaydiaCove NF" panose="02000009000000000000" pitchFamily="49" charset="0"/>
                <a:cs typeface="CaskaydiaCove NF" panose="02000009000000000000" pitchFamily="49" charset="0"/>
              </a:defRPr>
            </a:lvl4pPr>
            <a:lvl5pPr marL="2057400" indent="-228600">
              <a:lnSpc>
                <a:spcPct val="90000"/>
              </a:lnSpc>
              <a:spcBef>
                <a:spcPts val="500"/>
              </a:spcBef>
              <a:buFont typeface="Arial" panose="020B0604020202020204" pitchFamily="34" charset="0"/>
              <a:buChar char="•"/>
              <a:defRPr>
                <a:solidFill>
                  <a:schemeClr val="bg1"/>
                </a:solidFill>
                <a:latin typeface="CaskaydiaCove NF" panose="02000009000000000000" pitchFamily="49" charset="0"/>
                <a:ea typeface="CaskaydiaCove NF" panose="02000009000000000000" pitchFamily="49" charset="0"/>
                <a:cs typeface="CaskaydiaCove NF" panose="02000009000000000000" pitchFamily="49"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ES" dirty="0">
                <a:solidFill>
                  <a:schemeClr val="tx1"/>
                </a:solidFill>
                <a:latin typeface="+mn-lt"/>
              </a:rPr>
              <a:t>La </a:t>
            </a:r>
            <a:r>
              <a:rPr lang="es-ES" dirty="0" err="1">
                <a:solidFill>
                  <a:schemeClr val="tx1"/>
                </a:solidFill>
                <a:latin typeface="+mn-lt"/>
              </a:rPr>
              <a:t>sargabilidad</a:t>
            </a:r>
            <a:r>
              <a:rPr lang="es-ES" dirty="0">
                <a:solidFill>
                  <a:schemeClr val="tx1"/>
                </a:solidFill>
                <a:latin typeface="+mn-lt"/>
              </a:rPr>
              <a:t> es la capacidad de leer el índice por niveles (</a:t>
            </a:r>
            <a:r>
              <a:rPr lang="es-ES" dirty="0" err="1">
                <a:solidFill>
                  <a:schemeClr val="tx1"/>
                </a:solidFill>
                <a:latin typeface="+mn-lt"/>
              </a:rPr>
              <a:t>Search</a:t>
            </a:r>
            <a:r>
              <a:rPr lang="es-ES" dirty="0">
                <a:solidFill>
                  <a:schemeClr val="tx1"/>
                </a:solidFill>
                <a:latin typeface="+mn-lt"/>
              </a:rPr>
              <a:t> </a:t>
            </a:r>
            <a:r>
              <a:rPr lang="es-ES" dirty="0" err="1">
                <a:solidFill>
                  <a:schemeClr val="tx1"/>
                </a:solidFill>
                <a:latin typeface="+mn-lt"/>
              </a:rPr>
              <a:t>ARGument</a:t>
            </a:r>
            <a:r>
              <a:rPr lang="es-ES" dirty="0">
                <a:solidFill>
                  <a:schemeClr val="tx1"/>
                </a:solidFill>
                <a:latin typeface="+mn-lt"/>
              </a:rPr>
              <a:t> ABLE).</a:t>
            </a:r>
          </a:p>
          <a:p>
            <a:r>
              <a:rPr lang="es-ES" dirty="0">
                <a:solidFill>
                  <a:schemeClr val="tx1"/>
                </a:solidFill>
                <a:latin typeface="+mn-lt"/>
              </a:rPr>
              <a:t>Los filtros de búsqueda deben ser comparables con los datos almacenados</a:t>
            </a:r>
          </a:p>
          <a:p>
            <a:endParaRPr lang="es-ES" dirty="0">
              <a:solidFill>
                <a:schemeClr val="tx1"/>
              </a:solidFill>
              <a:latin typeface="+mn-lt"/>
            </a:endParaRPr>
          </a:p>
          <a:p>
            <a:pPr marL="457200" indent="-457200">
              <a:buFont typeface="Arial" panose="020B0604020202020204" pitchFamily="34" charset="0"/>
              <a:buChar char="•"/>
            </a:pPr>
            <a:r>
              <a:rPr lang="es-ES" dirty="0">
                <a:solidFill>
                  <a:schemeClr val="tx1"/>
                </a:solidFill>
                <a:latin typeface="+mn-lt"/>
              </a:rPr>
              <a:t>No uses funciones en los predicados</a:t>
            </a:r>
          </a:p>
          <a:p>
            <a:pPr marL="457200" indent="-457200">
              <a:buFont typeface="Arial" panose="020B0604020202020204" pitchFamily="34" charset="0"/>
              <a:buChar char="•"/>
            </a:pPr>
            <a:r>
              <a:rPr lang="es-ES" dirty="0">
                <a:solidFill>
                  <a:schemeClr val="tx1"/>
                </a:solidFill>
                <a:latin typeface="+mn-lt"/>
              </a:rPr>
              <a:t>No uses operaciones sobre columnas</a:t>
            </a:r>
          </a:p>
          <a:p>
            <a:pPr marL="457200" indent="-457200">
              <a:buFont typeface="Arial" panose="020B0604020202020204" pitchFamily="34" charset="0"/>
              <a:buChar char="•"/>
            </a:pPr>
            <a:r>
              <a:rPr lang="es-ES" dirty="0">
                <a:solidFill>
                  <a:schemeClr val="tx1"/>
                </a:solidFill>
                <a:latin typeface="+mn-lt"/>
              </a:rPr>
              <a:t>Usa el mismo tipo de dato para evitar conversiones</a:t>
            </a:r>
          </a:p>
        </p:txBody>
      </p:sp>
      <p:sp>
        <p:nvSpPr>
          <p:cNvPr id="10" name="Título 9">
            <a:extLst>
              <a:ext uri="{FF2B5EF4-FFF2-40B4-BE49-F238E27FC236}">
                <a16:creationId xmlns:a16="http://schemas.microsoft.com/office/drawing/2014/main" id="{889A8ED6-640E-86E0-CDE8-0941B8D55F9E}"/>
              </a:ext>
            </a:extLst>
          </p:cNvPr>
          <p:cNvSpPr>
            <a:spLocks noGrp="1"/>
          </p:cNvSpPr>
          <p:nvPr>
            <p:ph type="title"/>
          </p:nvPr>
        </p:nvSpPr>
        <p:spPr/>
        <p:txBody>
          <a:bodyPr>
            <a:normAutofit/>
          </a:bodyPr>
          <a:lstStyle/>
          <a:p>
            <a:r>
              <a:rPr lang="es-ES" dirty="0"/>
              <a:t>SARGABILIDAD</a:t>
            </a:r>
          </a:p>
        </p:txBody>
      </p:sp>
    </p:spTree>
    <p:extLst>
      <p:ext uri="{BB962C8B-B14F-4D97-AF65-F5344CB8AC3E}">
        <p14:creationId xmlns:p14="http://schemas.microsoft.com/office/powerpoint/2010/main" val="783285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20ACC-659D-DDFB-C37A-D8EF489BDB19}"/>
            </a:ext>
          </a:extLst>
        </p:cNvPr>
        <p:cNvGrpSpPr/>
        <p:nvPr/>
      </p:nvGrpSpPr>
      <p:grpSpPr>
        <a:xfrm>
          <a:off x="0" y="0"/>
          <a:ext cx="0" cy="0"/>
          <a:chOff x="0" y="0"/>
          <a:chExt cx="0" cy="0"/>
        </a:xfrm>
      </p:grpSpPr>
      <p:sp>
        <p:nvSpPr>
          <p:cNvPr id="4" name="Título 3">
            <a:extLst>
              <a:ext uri="{FF2B5EF4-FFF2-40B4-BE49-F238E27FC236}">
                <a16:creationId xmlns:a16="http://schemas.microsoft.com/office/drawing/2014/main" id="{62930E13-FAF7-A8C9-67C8-CEC48A50C352}"/>
              </a:ext>
            </a:extLst>
          </p:cNvPr>
          <p:cNvSpPr>
            <a:spLocks noGrp="1"/>
          </p:cNvSpPr>
          <p:nvPr>
            <p:ph type="title"/>
          </p:nvPr>
        </p:nvSpPr>
        <p:spPr/>
        <p:txBody>
          <a:bodyPr/>
          <a:lstStyle/>
          <a:p>
            <a:r>
              <a:rPr lang="es-ES" dirty="0" err="1"/>
              <a:t>Best</a:t>
            </a:r>
            <a:r>
              <a:rPr lang="es-ES" dirty="0"/>
              <a:t> </a:t>
            </a:r>
            <a:r>
              <a:rPr lang="es-ES" dirty="0" err="1"/>
              <a:t>Practices</a:t>
            </a:r>
            <a:endParaRPr lang="es-ES" dirty="0"/>
          </a:p>
        </p:txBody>
      </p:sp>
      <p:sp>
        <p:nvSpPr>
          <p:cNvPr id="5" name="Marcador de contenido 4">
            <a:extLst>
              <a:ext uri="{FF2B5EF4-FFF2-40B4-BE49-F238E27FC236}">
                <a16:creationId xmlns:a16="http://schemas.microsoft.com/office/drawing/2014/main" id="{F0DBC2EF-D8A3-20CE-3804-0A228638E64D}"/>
              </a:ext>
            </a:extLst>
          </p:cNvPr>
          <p:cNvSpPr>
            <a:spLocks noGrp="1"/>
          </p:cNvSpPr>
          <p:nvPr>
            <p:ph idx="1"/>
          </p:nvPr>
        </p:nvSpPr>
        <p:spPr/>
        <p:txBody>
          <a:bodyPr/>
          <a:lstStyle/>
          <a:p>
            <a:r>
              <a:rPr lang="es-ES" dirty="0"/>
              <a:t>Evitar conversiones implícitas de tipo</a:t>
            </a:r>
          </a:p>
          <a:p>
            <a:pPr lvl="1"/>
            <a:r>
              <a:rPr lang="es-ES" dirty="0"/>
              <a:t>Creación de tablas por </a:t>
            </a:r>
            <a:r>
              <a:rPr lang="es-ES" dirty="0" err="1"/>
              <a:t>Bulk</a:t>
            </a:r>
            <a:r>
              <a:rPr lang="es-ES" dirty="0"/>
              <a:t> </a:t>
            </a:r>
            <a:r>
              <a:rPr lang="es-ES" dirty="0" err="1"/>
              <a:t>Insert</a:t>
            </a:r>
            <a:endParaRPr lang="es-ES" dirty="0"/>
          </a:p>
          <a:p>
            <a:pPr lvl="1"/>
            <a:r>
              <a:rPr lang="es-ES" dirty="0" err="1"/>
              <a:t>Union</a:t>
            </a:r>
            <a:r>
              <a:rPr lang="es-ES" dirty="0"/>
              <a:t> de </a:t>
            </a:r>
            <a:r>
              <a:rPr lang="es-ES" dirty="0" err="1"/>
              <a:t>SELECTs</a:t>
            </a:r>
            <a:endParaRPr lang="es-ES" dirty="0"/>
          </a:p>
          <a:p>
            <a:r>
              <a:rPr lang="es-ES" dirty="0"/>
              <a:t>Evitar </a:t>
            </a:r>
            <a:r>
              <a:rPr lang="es-ES" dirty="0" err="1"/>
              <a:t>Collations</a:t>
            </a:r>
            <a:r>
              <a:rPr lang="es-ES" dirty="0"/>
              <a:t> distintos </a:t>
            </a:r>
            <a:r>
              <a:rPr lang="es-ES" dirty="0">
                <a:sym typeface="Wingdings" panose="05000000000000000000" pitchFamily="2" charset="2"/>
              </a:rPr>
              <a:t> CPU </a:t>
            </a:r>
            <a:endParaRPr lang="es-ES" dirty="0"/>
          </a:p>
          <a:p>
            <a:r>
              <a:rPr lang="es-ES" i="1" dirty="0" err="1"/>
              <a:t>Union</a:t>
            </a:r>
            <a:r>
              <a:rPr lang="es-ES" i="1" dirty="0"/>
              <a:t> </a:t>
            </a:r>
            <a:r>
              <a:rPr lang="es-ES" i="1" dirty="0" err="1"/>
              <a:t>All</a:t>
            </a:r>
            <a:r>
              <a:rPr lang="es-ES" dirty="0"/>
              <a:t> mejor que </a:t>
            </a:r>
            <a:r>
              <a:rPr lang="es-ES" i="1" dirty="0" err="1"/>
              <a:t>Union</a:t>
            </a:r>
            <a:endParaRPr lang="es-ES" i="1" dirty="0"/>
          </a:p>
          <a:p>
            <a:r>
              <a:rPr lang="es-ES" i="1" dirty="0"/>
              <a:t>Between </a:t>
            </a:r>
            <a:r>
              <a:rPr lang="es-ES" dirty="0"/>
              <a:t>no es una buena opción para los rangos de fechas</a:t>
            </a:r>
            <a:endParaRPr lang="es-ES" i="1" dirty="0"/>
          </a:p>
          <a:p>
            <a:endParaRPr lang="es-ES" i="1" dirty="0"/>
          </a:p>
          <a:p>
            <a:endParaRPr lang="es-ES" dirty="0"/>
          </a:p>
        </p:txBody>
      </p:sp>
    </p:spTree>
    <p:extLst>
      <p:ext uri="{BB962C8B-B14F-4D97-AF65-F5344CB8AC3E}">
        <p14:creationId xmlns:p14="http://schemas.microsoft.com/office/powerpoint/2010/main" val="18538469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0EA70C6-5DF4-B9B7-378E-09EF4833D6CB}"/>
              </a:ext>
            </a:extLst>
          </p:cNvPr>
          <p:cNvSpPr/>
          <p:nvPr/>
        </p:nvSpPr>
        <p:spPr>
          <a:xfrm>
            <a:off x="838200" y="2763297"/>
            <a:ext cx="9652279" cy="301450"/>
          </a:xfrm>
          <a:prstGeom prst="rect">
            <a:avLst/>
          </a:prstGeom>
          <a:solidFill>
            <a:srgbClr val="0093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Rectángulo 18">
            <a:extLst>
              <a:ext uri="{FF2B5EF4-FFF2-40B4-BE49-F238E27FC236}">
                <a16:creationId xmlns:a16="http://schemas.microsoft.com/office/drawing/2014/main" id="{78BC200C-8931-559C-71B1-DB109229A265}"/>
              </a:ext>
            </a:extLst>
          </p:cNvPr>
          <p:cNvSpPr/>
          <p:nvPr/>
        </p:nvSpPr>
        <p:spPr>
          <a:xfrm>
            <a:off x="1118727" y="2770001"/>
            <a:ext cx="8607238" cy="30145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17">
            <a:extLst>
              <a:ext uri="{FF2B5EF4-FFF2-40B4-BE49-F238E27FC236}">
                <a16:creationId xmlns:a16="http://schemas.microsoft.com/office/drawing/2014/main" id="{2F7AFA4A-EBC4-A1F7-25E3-781B0733D8D7}"/>
              </a:ext>
            </a:extLst>
          </p:cNvPr>
          <p:cNvSpPr/>
          <p:nvPr/>
        </p:nvSpPr>
        <p:spPr>
          <a:xfrm>
            <a:off x="1118727" y="2766657"/>
            <a:ext cx="8577932" cy="301450"/>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5125FDFA-15DA-4F79-B391-8D2D994921C6}"/>
              </a:ext>
            </a:extLst>
          </p:cNvPr>
          <p:cNvSpPr/>
          <p:nvPr/>
        </p:nvSpPr>
        <p:spPr>
          <a:xfrm>
            <a:off x="1117047" y="2764977"/>
            <a:ext cx="8519322" cy="301450"/>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Título 3">
            <a:extLst>
              <a:ext uri="{FF2B5EF4-FFF2-40B4-BE49-F238E27FC236}">
                <a16:creationId xmlns:a16="http://schemas.microsoft.com/office/drawing/2014/main" id="{F9CF1D8A-59B5-8C9F-AEC6-638931368F9A}"/>
              </a:ext>
            </a:extLst>
          </p:cNvPr>
          <p:cNvSpPr>
            <a:spLocks noGrp="1"/>
          </p:cNvSpPr>
          <p:nvPr>
            <p:ph type="title"/>
          </p:nvPr>
        </p:nvSpPr>
        <p:spPr/>
        <p:txBody>
          <a:bodyPr/>
          <a:lstStyle/>
          <a:p>
            <a:r>
              <a:rPr lang="es-ES" dirty="0"/>
              <a:t>Between</a:t>
            </a:r>
          </a:p>
        </p:txBody>
      </p:sp>
      <p:sp>
        <p:nvSpPr>
          <p:cNvPr id="5" name="Marcador de contenido 4">
            <a:extLst>
              <a:ext uri="{FF2B5EF4-FFF2-40B4-BE49-F238E27FC236}">
                <a16:creationId xmlns:a16="http://schemas.microsoft.com/office/drawing/2014/main" id="{1A8B2C0C-EDDA-8A8E-B858-33E36E7DF9F1}"/>
              </a:ext>
            </a:extLst>
          </p:cNvPr>
          <p:cNvSpPr>
            <a:spLocks noGrp="1"/>
          </p:cNvSpPr>
          <p:nvPr>
            <p:ph idx="1"/>
          </p:nvPr>
        </p:nvSpPr>
        <p:spPr/>
        <p:txBody>
          <a:bodyPr/>
          <a:lstStyle/>
          <a:p>
            <a:r>
              <a:rPr lang="es-ES" i="1" dirty="0"/>
              <a:t>Col1</a:t>
            </a:r>
            <a:r>
              <a:rPr lang="es-ES" dirty="0"/>
              <a:t> </a:t>
            </a:r>
            <a:r>
              <a:rPr lang="es-ES" b="1" dirty="0" err="1"/>
              <a:t>between</a:t>
            </a:r>
            <a:r>
              <a:rPr lang="es-ES" dirty="0"/>
              <a:t> </a:t>
            </a:r>
            <a:r>
              <a:rPr lang="es-ES" i="1" dirty="0"/>
              <a:t>F1</a:t>
            </a:r>
            <a:r>
              <a:rPr lang="es-ES" dirty="0"/>
              <a:t> </a:t>
            </a:r>
            <a:r>
              <a:rPr lang="es-ES" b="1" dirty="0"/>
              <a:t>and</a:t>
            </a:r>
            <a:r>
              <a:rPr lang="es-ES" dirty="0"/>
              <a:t> </a:t>
            </a:r>
            <a:r>
              <a:rPr lang="es-ES" i="1" dirty="0"/>
              <a:t>F2</a:t>
            </a:r>
            <a:r>
              <a:rPr lang="es-ES" dirty="0"/>
              <a:t> </a:t>
            </a:r>
            <a:r>
              <a:rPr lang="es-ES" dirty="0">
                <a:sym typeface="Wingdings" panose="05000000000000000000" pitchFamily="2" charset="2"/>
              </a:rPr>
              <a:t> </a:t>
            </a:r>
            <a:r>
              <a:rPr lang="es-ES" i="1" dirty="0">
                <a:sym typeface="Wingdings" panose="05000000000000000000" pitchFamily="2" charset="2"/>
              </a:rPr>
              <a:t>Col1</a:t>
            </a:r>
            <a:r>
              <a:rPr lang="es-ES" dirty="0">
                <a:sym typeface="Wingdings" panose="05000000000000000000" pitchFamily="2" charset="2"/>
              </a:rPr>
              <a:t> </a:t>
            </a:r>
            <a:r>
              <a:rPr lang="es-ES" b="1" dirty="0">
                <a:sym typeface="Wingdings" panose="05000000000000000000" pitchFamily="2" charset="2"/>
              </a:rPr>
              <a:t>&gt;=</a:t>
            </a:r>
            <a:r>
              <a:rPr lang="es-ES" dirty="0">
                <a:sym typeface="Wingdings" panose="05000000000000000000" pitchFamily="2" charset="2"/>
              </a:rPr>
              <a:t> </a:t>
            </a:r>
            <a:r>
              <a:rPr lang="es-ES" i="1" dirty="0">
                <a:sym typeface="Wingdings" panose="05000000000000000000" pitchFamily="2" charset="2"/>
              </a:rPr>
              <a:t>F1</a:t>
            </a:r>
            <a:r>
              <a:rPr lang="es-ES" dirty="0">
                <a:sym typeface="Wingdings" panose="05000000000000000000" pitchFamily="2" charset="2"/>
              </a:rPr>
              <a:t> </a:t>
            </a:r>
            <a:r>
              <a:rPr lang="es-ES" b="1" dirty="0">
                <a:sym typeface="Wingdings" panose="05000000000000000000" pitchFamily="2" charset="2"/>
              </a:rPr>
              <a:t>and</a:t>
            </a:r>
            <a:r>
              <a:rPr lang="es-ES" dirty="0">
                <a:sym typeface="Wingdings" panose="05000000000000000000" pitchFamily="2" charset="2"/>
              </a:rPr>
              <a:t> </a:t>
            </a:r>
            <a:r>
              <a:rPr lang="es-ES" i="1" dirty="0">
                <a:sym typeface="Wingdings" panose="05000000000000000000" pitchFamily="2" charset="2"/>
              </a:rPr>
              <a:t>Col1</a:t>
            </a:r>
            <a:r>
              <a:rPr lang="es-ES" dirty="0">
                <a:sym typeface="Wingdings" panose="05000000000000000000" pitchFamily="2" charset="2"/>
              </a:rPr>
              <a:t> </a:t>
            </a:r>
            <a:r>
              <a:rPr lang="es-ES" b="1" dirty="0">
                <a:sym typeface="Wingdings" panose="05000000000000000000" pitchFamily="2" charset="2"/>
              </a:rPr>
              <a:t>&lt;=</a:t>
            </a:r>
            <a:r>
              <a:rPr lang="es-ES" dirty="0">
                <a:sym typeface="Wingdings" panose="05000000000000000000" pitchFamily="2" charset="2"/>
              </a:rPr>
              <a:t> </a:t>
            </a:r>
            <a:r>
              <a:rPr lang="es-ES" i="1" dirty="0">
                <a:sym typeface="Wingdings" panose="05000000000000000000" pitchFamily="2" charset="2"/>
              </a:rPr>
              <a:t>F2</a:t>
            </a:r>
          </a:p>
          <a:p>
            <a:r>
              <a:rPr lang="es-ES" i="1" dirty="0">
                <a:sym typeface="Wingdings" panose="05000000000000000000" pitchFamily="2" charset="2"/>
              </a:rPr>
              <a:t>Col1</a:t>
            </a:r>
            <a:r>
              <a:rPr lang="es-ES" dirty="0">
                <a:sym typeface="Wingdings" panose="05000000000000000000" pitchFamily="2" charset="2"/>
              </a:rPr>
              <a:t> </a:t>
            </a:r>
            <a:r>
              <a:rPr lang="es-ES" b="1" dirty="0" err="1">
                <a:sym typeface="Wingdings" panose="05000000000000000000" pitchFamily="2" charset="2"/>
              </a:rPr>
              <a:t>not</a:t>
            </a:r>
            <a:r>
              <a:rPr lang="es-ES" b="1" dirty="0">
                <a:sym typeface="Wingdings" panose="05000000000000000000" pitchFamily="2" charset="2"/>
              </a:rPr>
              <a:t> </a:t>
            </a:r>
            <a:r>
              <a:rPr lang="es-ES" b="1" dirty="0" err="1">
                <a:sym typeface="Wingdings" panose="05000000000000000000" pitchFamily="2" charset="2"/>
              </a:rPr>
              <a:t>between</a:t>
            </a:r>
            <a:r>
              <a:rPr lang="es-ES" dirty="0">
                <a:sym typeface="Wingdings" panose="05000000000000000000" pitchFamily="2" charset="2"/>
              </a:rPr>
              <a:t> </a:t>
            </a:r>
            <a:r>
              <a:rPr lang="es-ES" i="1" dirty="0">
                <a:sym typeface="Wingdings" panose="05000000000000000000" pitchFamily="2" charset="2"/>
              </a:rPr>
              <a:t>F1</a:t>
            </a:r>
            <a:r>
              <a:rPr lang="es-ES" dirty="0">
                <a:sym typeface="Wingdings" panose="05000000000000000000" pitchFamily="2" charset="2"/>
              </a:rPr>
              <a:t> </a:t>
            </a:r>
            <a:r>
              <a:rPr lang="es-ES" b="1" dirty="0">
                <a:sym typeface="Wingdings" panose="05000000000000000000" pitchFamily="2" charset="2"/>
              </a:rPr>
              <a:t>and</a:t>
            </a:r>
            <a:r>
              <a:rPr lang="es-ES" dirty="0">
                <a:sym typeface="Wingdings" panose="05000000000000000000" pitchFamily="2" charset="2"/>
              </a:rPr>
              <a:t> </a:t>
            </a:r>
            <a:r>
              <a:rPr lang="es-ES" i="1" dirty="0">
                <a:sym typeface="Wingdings" panose="05000000000000000000" pitchFamily="2" charset="2"/>
              </a:rPr>
              <a:t>F2</a:t>
            </a:r>
            <a:r>
              <a:rPr lang="es-ES" dirty="0">
                <a:sym typeface="Wingdings" panose="05000000000000000000" pitchFamily="2" charset="2"/>
              </a:rPr>
              <a:t>  </a:t>
            </a:r>
            <a:r>
              <a:rPr lang="es-ES" i="1" dirty="0">
                <a:sym typeface="Wingdings" panose="05000000000000000000" pitchFamily="2" charset="2"/>
              </a:rPr>
              <a:t>Col1</a:t>
            </a:r>
            <a:r>
              <a:rPr lang="es-ES" dirty="0">
                <a:sym typeface="Wingdings" panose="05000000000000000000" pitchFamily="2" charset="2"/>
              </a:rPr>
              <a:t> </a:t>
            </a:r>
            <a:r>
              <a:rPr lang="es-ES" b="1" dirty="0">
                <a:sym typeface="Wingdings" panose="05000000000000000000" pitchFamily="2" charset="2"/>
              </a:rPr>
              <a:t>&lt;</a:t>
            </a:r>
            <a:r>
              <a:rPr lang="es-ES" dirty="0">
                <a:sym typeface="Wingdings" panose="05000000000000000000" pitchFamily="2" charset="2"/>
              </a:rPr>
              <a:t> </a:t>
            </a:r>
            <a:r>
              <a:rPr lang="es-ES" i="1" dirty="0">
                <a:sym typeface="Wingdings" panose="05000000000000000000" pitchFamily="2" charset="2"/>
              </a:rPr>
              <a:t>F1</a:t>
            </a:r>
            <a:r>
              <a:rPr lang="es-ES" dirty="0">
                <a:sym typeface="Wingdings" panose="05000000000000000000" pitchFamily="2" charset="2"/>
              </a:rPr>
              <a:t> </a:t>
            </a:r>
            <a:r>
              <a:rPr lang="es-ES" b="1" dirty="0">
                <a:sym typeface="Wingdings" panose="05000000000000000000" pitchFamily="2" charset="2"/>
              </a:rPr>
              <a:t>and</a:t>
            </a:r>
            <a:r>
              <a:rPr lang="es-ES" dirty="0">
                <a:sym typeface="Wingdings" panose="05000000000000000000" pitchFamily="2" charset="2"/>
              </a:rPr>
              <a:t> </a:t>
            </a:r>
            <a:r>
              <a:rPr lang="es-ES" i="1" dirty="0">
                <a:sym typeface="Wingdings" panose="05000000000000000000" pitchFamily="2" charset="2"/>
              </a:rPr>
              <a:t>Col1</a:t>
            </a:r>
            <a:r>
              <a:rPr lang="es-ES" dirty="0">
                <a:sym typeface="Wingdings" panose="05000000000000000000" pitchFamily="2" charset="2"/>
              </a:rPr>
              <a:t> </a:t>
            </a:r>
            <a:r>
              <a:rPr lang="es-ES" b="1" dirty="0">
                <a:sym typeface="Wingdings" panose="05000000000000000000" pitchFamily="2" charset="2"/>
              </a:rPr>
              <a:t>&gt;</a:t>
            </a:r>
            <a:r>
              <a:rPr lang="es-ES" dirty="0">
                <a:sym typeface="Wingdings" panose="05000000000000000000" pitchFamily="2" charset="2"/>
              </a:rPr>
              <a:t> </a:t>
            </a:r>
            <a:r>
              <a:rPr lang="es-ES" i="1" dirty="0">
                <a:sym typeface="Wingdings" panose="05000000000000000000" pitchFamily="2" charset="2"/>
              </a:rPr>
              <a:t>F2</a:t>
            </a:r>
            <a:endParaRPr lang="es-ES" i="1" dirty="0"/>
          </a:p>
        </p:txBody>
      </p:sp>
      <p:cxnSp>
        <p:nvCxnSpPr>
          <p:cNvPr id="6" name="Conector recto 5">
            <a:extLst>
              <a:ext uri="{FF2B5EF4-FFF2-40B4-BE49-F238E27FC236}">
                <a16:creationId xmlns:a16="http://schemas.microsoft.com/office/drawing/2014/main" id="{58E35622-C87B-4F0D-3F25-DC87EB9D81D3}"/>
              </a:ext>
            </a:extLst>
          </p:cNvPr>
          <p:cNvCxnSpPr/>
          <p:nvPr/>
        </p:nvCxnSpPr>
        <p:spPr>
          <a:xfrm>
            <a:off x="1105319" y="2542233"/>
            <a:ext cx="0" cy="753626"/>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EBB4545A-7C3E-3B2F-52D9-CE2CE053E58A}"/>
              </a:ext>
            </a:extLst>
          </p:cNvPr>
          <p:cNvSpPr txBox="1"/>
          <p:nvPr/>
        </p:nvSpPr>
        <p:spPr>
          <a:xfrm>
            <a:off x="748604" y="3278275"/>
            <a:ext cx="713430" cy="369332"/>
          </a:xfrm>
          <a:prstGeom prst="rect">
            <a:avLst/>
          </a:prstGeom>
          <a:noFill/>
        </p:spPr>
        <p:txBody>
          <a:bodyPr wrap="square" rtlCol="0">
            <a:spAutoFit/>
          </a:bodyPr>
          <a:lstStyle/>
          <a:p>
            <a:r>
              <a:rPr lang="es-ES" dirty="0"/>
              <a:t>1 Ene</a:t>
            </a:r>
          </a:p>
        </p:txBody>
      </p:sp>
      <p:cxnSp>
        <p:nvCxnSpPr>
          <p:cNvPr id="8" name="Conector recto 7">
            <a:extLst>
              <a:ext uri="{FF2B5EF4-FFF2-40B4-BE49-F238E27FC236}">
                <a16:creationId xmlns:a16="http://schemas.microsoft.com/office/drawing/2014/main" id="{EBA847F4-8E87-5F4B-86AD-9A9EC2800673}"/>
              </a:ext>
            </a:extLst>
          </p:cNvPr>
          <p:cNvCxnSpPr/>
          <p:nvPr/>
        </p:nvCxnSpPr>
        <p:spPr>
          <a:xfrm>
            <a:off x="9763419" y="2543913"/>
            <a:ext cx="0" cy="753626"/>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9" name="CuadroTexto 8">
            <a:extLst>
              <a:ext uri="{FF2B5EF4-FFF2-40B4-BE49-F238E27FC236}">
                <a16:creationId xmlns:a16="http://schemas.microsoft.com/office/drawing/2014/main" id="{8D5208F9-40E9-74E2-F870-7B6CC93694E2}"/>
              </a:ext>
            </a:extLst>
          </p:cNvPr>
          <p:cNvSpPr txBox="1"/>
          <p:nvPr/>
        </p:nvSpPr>
        <p:spPr>
          <a:xfrm>
            <a:off x="9391893" y="3279955"/>
            <a:ext cx="713430" cy="369332"/>
          </a:xfrm>
          <a:prstGeom prst="rect">
            <a:avLst/>
          </a:prstGeom>
          <a:noFill/>
        </p:spPr>
        <p:txBody>
          <a:bodyPr wrap="square" rtlCol="0">
            <a:spAutoFit/>
          </a:bodyPr>
          <a:lstStyle/>
          <a:p>
            <a:r>
              <a:rPr lang="es-ES" dirty="0"/>
              <a:t>1 Ene</a:t>
            </a:r>
          </a:p>
        </p:txBody>
      </p:sp>
      <p:sp>
        <p:nvSpPr>
          <p:cNvPr id="10" name="Rectángulo 9">
            <a:extLst>
              <a:ext uri="{FF2B5EF4-FFF2-40B4-BE49-F238E27FC236}">
                <a16:creationId xmlns:a16="http://schemas.microsoft.com/office/drawing/2014/main" id="{307B0C49-4BD3-FE28-8336-333565F0065D}"/>
              </a:ext>
            </a:extLst>
          </p:cNvPr>
          <p:cNvSpPr/>
          <p:nvPr/>
        </p:nvSpPr>
        <p:spPr>
          <a:xfrm>
            <a:off x="1105320" y="2763297"/>
            <a:ext cx="8380324" cy="301450"/>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12" name="Tabla 11">
            <a:extLst>
              <a:ext uri="{FF2B5EF4-FFF2-40B4-BE49-F238E27FC236}">
                <a16:creationId xmlns:a16="http://schemas.microsoft.com/office/drawing/2014/main" id="{715EA9A5-EFDC-9E73-5EF8-14A0CFF3C4C5}"/>
              </a:ext>
            </a:extLst>
          </p:cNvPr>
          <p:cNvGraphicFramePr>
            <a:graphicFrameLocks noGrp="1"/>
          </p:cNvGraphicFramePr>
          <p:nvPr>
            <p:extLst>
              <p:ext uri="{D42A27DB-BD31-4B8C-83A1-F6EECF244321}">
                <p14:modId xmlns:p14="http://schemas.microsoft.com/office/powerpoint/2010/main" val="844631647"/>
              </p:ext>
            </p:extLst>
          </p:nvPr>
        </p:nvGraphicFramePr>
        <p:xfrm>
          <a:off x="838200" y="3955422"/>
          <a:ext cx="3743848" cy="1854200"/>
        </p:xfrm>
        <a:graphic>
          <a:graphicData uri="http://schemas.openxmlformats.org/drawingml/2006/table">
            <a:tbl>
              <a:tblPr firstRow="1" bandRow="1">
                <a:tableStyleId>{5C22544A-7EE6-4342-B048-85BDC9FD1C3A}</a:tableStyleId>
              </a:tblPr>
              <a:tblGrid>
                <a:gridCol w="1655368">
                  <a:extLst>
                    <a:ext uri="{9D8B030D-6E8A-4147-A177-3AD203B41FA5}">
                      <a16:colId xmlns:a16="http://schemas.microsoft.com/office/drawing/2014/main" val="1644019924"/>
                    </a:ext>
                  </a:extLst>
                </a:gridCol>
                <a:gridCol w="2088480">
                  <a:extLst>
                    <a:ext uri="{9D8B030D-6E8A-4147-A177-3AD203B41FA5}">
                      <a16:colId xmlns:a16="http://schemas.microsoft.com/office/drawing/2014/main" val="1452962770"/>
                    </a:ext>
                  </a:extLst>
                </a:gridCol>
              </a:tblGrid>
              <a:tr h="370840">
                <a:tc>
                  <a:txBody>
                    <a:bodyPr/>
                    <a:lstStyle/>
                    <a:p>
                      <a:r>
                        <a:rPr lang="es-ES" dirty="0"/>
                        <a:t>Tipo</a:t>
                      </a:r>
                    </a:p>
                  </a:txBody>
                  <a:tcPr/>
                </a:tc>
                <a:tc>
                  <a:txBody>
                    <a:bodyPr/>
                    <a:lstStyle/>
                    <a:p>
                      <a:r>
                        <a:rPr lang="es-ES" dirty="0"/>
                        <a:t>Precisión</a:t>
                      </a:r>
                    </a:p>
                  </a:txBody>
                  <a:tcPr/>
                </a:tc>
                <a:extLst>
                  <a:ext uri="{0D108BD9-81ED-4DB2-BD59-A6C34878D82A}">
                    <a16:rowId xmlns:a16="http://schemas.microsoft.com/office/drawing/2014/main" val="1451991526"/>
                  </a:ext>
                </a:extLst>
              </a:tr>
              <a:tr h="370840">
                <a:tc>
                  <a:txBody>
                    <a:bodyPr/>
                    <a:lstStyle/>
                    <a:p>
                      <a:r>
                        <a:rPr lang="es-ES" dirty="0"/>
                        <a:t>date</a:t>
                      </a:r>
                    </a:p>
                  </a:txBody>
                  <a:tcPr/>
                </a:tc>
                <a:tc>
                  <a:txBody>
                    <a:bodyPr/>
                    <a:lstStyle/>
                    <a:p>
                      <a:r>
                        <a:rPr lang="es-ES" dirty="0"/>
                        <a:t>0:00</a:t>
                      </a:r>
                    </a:p>
                  </a:txBody>
                  <a:tcPr/>
                </a:tc>
                <a:extLst>
                  <a:ext uri="{0D108BD9-81ED-4DB2-BD59-A6C34878D82A}">
                    <a16:rowId xmlns:a16="http://schemas.microsoft.com/office/drawing/2014/main" val="1074095642"/>
                  </a:ext>
                </a:extLst>
              </a:tr>
              <a:tr h="370840">
                <a:tc>
                  <a:txBody>
                    <a:bodyPr/>
                    <a:lstStyle/>
                    <a:p>
                      <a:r>
                        <a:rPr lang="es-ES" dirty="0" err="1"/>
                        <a:t>smalldatetime</a:t>
                      </a:r>
                      <a:endParaRPr lang="es-ES" dirty="0"/>
                    </a:p>
                  </a:txBody>
                  <a:tcPr/>
                </a:tc>
                <a:tc>
                  <a:txBody>
                    <a:bodyPr/>
                    <a:lstStyle/>
                    <a:p>
                      <a:r>
                        <a:rPr lang="es-ES" dirty="0"/>
                        <a:t>23:59</a:t>
                      </a:r>
                    </a:p>
                  </a:txBody>
                  <a:tcPr/>
                </a:tc>
                <a:extLst>
                  <a:ext uri="{0D108BD9-81ED-4DB2-BD59-A6C34878D82A}">
                    <a16:rowId xmlns:a16="http://schemas.microsoft.com/office/drawing/2014/main" val="2327507644"/>
                  </a:ext>
                </a:extLst>
              </a:tr>
              <a:tr h="370840">
                <a:tc>
                  <a:txBody>
                    <a:bodyPr/>
                    <a:lstStyle/>
                    <a:p>
                      <a:r>
                        <a:rPr lang="es-ES" dirty="0" err="1"/>
                        <a:t>Datetime</a:t>
                      </a:r>
                      <a:endParaRPr lang="es-ES" dirty="0"/>
                    </a:p>
                  </a:txBody>
                  <a:tcPr/>
                </a:tc>
                <a:tc>
                  <a:txBody>
                    <a:bodyPr/>
                    <a:lstStyle/>
                    <a:p>
                      <a:r>
                        <a:rPr lang="es-ES" dirty="0"/>
                        <a:t>23:59:59.9997</a:t>
                      </a:r>
                    </a:p>
                  </a:txBody>
                  <a:tcPr/>
                </a:tc>
                <a:extLst>
                  <a:ext uri="{0D108BD9-81ED-4DB2-BD59-A6C34878D82A}">
                    <a16:rowId xmlns:a16="http://schemas.microsoft.com/office/drawing/2014/main" val="3626657335"/>
                  </a:ext>
                </a:extLst>
              </a:tr>
              <a:tr h="370840">
                <a:tc>
                  <a:txBody>
                    <a:bodyPr/>
                    <a:lstStyle/>
                    <a:p>
                      <a:r>
                        <a:rPr lang="es-ES" dirty="0"/>
                        <a:t>Datetime2</a:t>
                      </a:r>
                    </a:p>
                  </a:txBody>
                  <a:tcPr/>
                </a:tc>
                <a:tc>
                  <a:txBody>
                    <a:bodyPr/>
                    <a:lstStyle/>
                    <a:p>
                      <a:r>
                        <a:rPr lang="es-ES" dirty="0"/>
                        <a:t>23:59:59.9999999</a:t>
                      </a:r>
                    </a:p>
                  </a:txBody>
                  <a:tcPr/>
                </a:tc>
                <a:extLst>
                  <a:ext uri="{0D108BD9-81ED-4DB2-BD59-A6C34878D82A}">
                    <a16:rowId xmlns:a16="http://schemas.microsoft.com/office/drawing/2014/main" val="1578812335"/>
                  </a:ext>
                </a:extLst>
              </a:tr>
            </a:tbl>
          </a:graphicData>
        </a:graphic>
      </p:graphicFrame>
      <p:sp>
        <p:nvSpPr>
          <p:cNvPr id="13" name="Rectángulo 12">
            <a:extLst>
              <a:ext uri="{FF2B5EF4-FFF2-40B4-BE49-F238E27FC236}">
                <a16:creationId xmlns:a16="http://schemas.microsoft.com/office/drawing/2014/main" id="{53A50AAD-C815-7A32-ADBF-7F7D56FD8A8A}"/>
              </a:ext>
            </a:extLst>
          </p:cNvPr>
          <p:cNvSpPr/>
          <p:nvPr/>
        </p:nvSpPr>
        <p:spPr>
          <a:xfrm>
            <a:off x="4671644" y="4347448"/>
            <a:ext cx="259581" cy="301450"/>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53832E1B-56C8-E7AB-14FC-9244E4B48184}"/>
              </a:ext>
            </a:extLst>
          </p:cNvPr>
          <p:cNvSpPr/>
          <p:nvPr/>
        </p:nvSpPr>
        <p:spPr>
          <a:xfrm>
            <a:off x="4671644" y="4731797"/>
            <a:ext cx="259581" cy="301450"/>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5144EFD7-A1D8-205D-82DB-748DB85432C2}"/>
              </a:ext>
            </a:extLst>
          </p:cNvPr>
          <p:cNvSpPr/>
          <p:nvPr/>
        </p:nvSpPr>
        <p:spPr>
          <a:xfrm>
            <a:off x="4671644" y="5116146"/>
            <a:ext cx="259581" cy="301450"/>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EE67CFE2-4E17-FEE7-E682-7D9DC91382C9}"/>
              </a:ext>
            </a:extLst>
          </p:cNvPr>
          <p:cNvSpPr/>
          <p:nvPr/>
        </p:nvSpPr>
        <p:spPr>
          <a:xfrm>
            <a:off x="4671644" y="5499518"/>
            <a:ext cx="259581" cy="30145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Rectángulo 19">
            <a:extLst>
              <a:ext uri="{FF2B5EF4-FFF2-40B4-BE49-F238E27FC236}">
                <a16:creationId xmlns:a16="http://schemas.microsoft.com/office/drawing/2014/main" id="{459EF7D3-81DF-4602-C9B3-BCE384C0CF0D}"/>
              </a:ext>
            </a:extLst>
          </p:cNvPr>
          <p:cNvSpPr/>
          <p:nvPr/>
        </p:nvSpPr>
        <p:spPr>
          <a:xfrm>
            <a:off x="1112376" y="2922401"/>
            <a:ext cx="8651039" cy="301450"/>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Rectángulo 20">
            <a:extLst>
              <a:ext uri="{FF2B5EF4-FFF2-40B4-BE49-F238E27FC236}">
                <a16:creationId xmlns:a16="http://schemas.microsoft.com/office/drawing/2014/main" id="{05C8808B-7682-AF8E-A8DD-AF9C93D0D8FC}"/>
              </a:ext>
            </a:extLst>
          </p:cNvPr>
          <p:cNvSpPr/>
          <p:nvPr/>
        </p:nvSpPr>
        <p:spPr>
          <a:xfrm>
            <a:off x="5836419" y="4347448"/>
            <a:ext cx="259581" cy="301450"/>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CuadroTexto 21">
            <a:extLst>
              <a:ext uri="{FF2B5EF4-FFF2-40B4-BE49-F238E27FC236}">
                <a16:creationId xmlns:a16="http://schemas.microsoft.com/office/drawing/2014/main" id="{4F0F3E19-91AF-53B9-D88F-4B861FD85144}"/>
              </a:ext>
            </a:extLst>
          </p:cNvPr>
          <p:cNvSpPr txBox="1"/>
          <p:nvPr/>
        </p:nvSpPr>
        <p:spPr>
          <a:xfrm>
            <a:off x="6185596" y="4270132"/>
            <a:ext cx="3743847" cy="461665"/>
          </a:xfrm>
          <a:prstGeom prst="rect">
            <a:avLst/>
          </a:prstGeom>
          <a:noFill/>
        </p:spPr>
        <p:txBody>
          <a:bodyPr wrap="square" rtlCol="0">
            <a:spAutoFit/>
          </a:bodyPr>
          <a:lstStyle/>
          <a:p>
            <a:r>
              <a:rPr lang="es-ES" sz="2400" i="1" dirty="0">
                <a:sym typeface="Wingdings" panose="05000000000000000000" pitchFamily="2" charset="2"/>
              </a:rPr>
              <a:t>Col1</a:t>
            </a:r>
            <a:r>
              <a:rPr lang="es-ES" sz="2400" dirty="0">
                <a:sym typeface="Wingdings" panose="05000000000000000000" pitchFamily="2" charset="2"/>
              </a:rPr>
              <a:t> </a:t>
            </a:r>
            <a:r>
              <a:rPr lang="es-ES" sz="2400" b="1" dirty="0">
                <a:sym typeface="Wingdings" panose="05000000000000000000" pitchFamily="2" charset="2"/>
              </a:rPr>
              <a:t>&gt;=</a:t>
            </a:r>
            <a:r>
              <a:rPr lang="es-ES" sz="2400" dirty="0">
                <a:sym typeface="Wingdings" panose="05000000000000000000" pitchFamily="2" charset="2"/>
              </a:rPr>
              <a:t> </a:t>
            </a:r>
            <a:r>
              <a:rPr lang="es-ES" sz="2400" i="1" dirty="0">
                <a:sym typeface="Wingdings" panose="05000000000000000000" pitchFamily="2" charset="2"/>
              </a:rPr>
              <a:t>F1</a:t>
            </a:r>
            <a:r>
              <a:rPr lang="es-ES" sz="2400" dirty="0">
                <a:sym typeface="Wingdings" panose="05000000000000000000" pitchFamily="2" charset="2"/>
              </a:rPr>
              <a:t> </a:t>
            </a:r>
            <a:r>
              <a:rPr lang="es-ES" sz="2400" b="1" dirty="0">
                <a:sym typeface="Wingdings" panose="05000000000000000000" pitchFamily="2" charset="2"/>
              </a:rPr>
              <a:t>and</a:t>
            </a:r>
            <a:r>
              <a:rPr lang="es-ES" sz="2400" dirty="0">
                <a:sym typeface="Wingdings" panose="05000000000000000000" pitchFamily="2" charset="2"/>
              </a:rPr>
              <a:t> </a:t>
            </a:r>
            <a:r>
              <a:rPr lang="es-ES" sz="2400" i="1" dirty="0">
                <a:sym typeface="Wingdings" panose="05000000000000000000" pitchFamily="2" charset="2"/>
              </a:rPr>
              <a:t>Col1</a:t>
            </a:r>
            <a:r>
              <a:rPr lang="es-ES" sz="2400" dirty="0">
                <a:sym typeface="Wingdings" panose="05000000000000000000" pitchFamily="2" charset="2"/>
              </a:rPr>
              <a:t> </a:t>
            </a:r>
            <a:r>
              <a:rPr lang="es-ES" sz="2400" b="1" dirty="0">
                <a:sym typeface="Wingdings" panose="05000000000000000000" pitchFamily="2" charset="2"/>
              </a:rPr>
              <a:t>&lt;</a:t>
            </a:r>
            <a:r>
              <a:rPr lang="es-ES" sz="2400" dirty="0">
                <a:sym typeface="Wingdings" panose="05000000000000000000" pitchFamily="2" charset="2"/>
              </a:rPr>
              <a:t> </a:t>
            </a:r>
            <a:r>
              <a:rPr lang="es-ES" sz="2400" i="1" dirty="0">
                <a:sym typeface="Wingdings" panose="05000000000000000000" pitchFamily="2" charset="2"/>
              </a:rPr>
              <a:t>F2</a:t>
            </a:r>
            <a:endParaRPr lang="es-ES" sz="2400" dirty="0"/>
          </a:p>
        </p:txBody>
      </p:sp>
    </p:spTree>
    <p:extLst>
      <p:ext uri="{BB962C8B-B14F-4D97-AF65-F5344CB8AC3E}">
        <p14:creationId xmlns:p14="http://schemas.microsoft.com/office/powerpoint/2010/main" val="256350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9" grpId="0" animBg="1"/>
      <p:bldP spid="18" grpId="0" animBg="1"/>
      <p:bldP spid="17" grpId="0" animBg="1"/>
      <p:bldP spid="7" grpId="0"/>
      <p:bldP spid="9" grpId="0"/>
      <p:bldP spid="10" grpId="0" animBg="1"/>
      <p:bldP spid="13" grpId="0" animBg="1"/>
      <p:bldP spid="14" grpId="0" animBg="1"/>
      <p:bldP spid="15" grpId="0" animBg="1"/>
      <p:bldP spid="16" grpId="0" animBg="1"/>
      <p:bldP spid="20" grpId="0" animBg="1"/>
      <p:bldP spid="21" grpId="0" animBg="1"/>
      <p:bldP spid="2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00156-BE1A-FCA0-DA2B-0ACF4D94B52E}"/>
            </a:ext>
          </a:extLst>
        </p:cNvPr>
        <p:cNvGrpSpPr/>
        <p:nvPr/>
      </p:nvGrpSpPr>
      <p:grpSpPr>
        <a:xfrm>
          <a:off x="0" y="0"/>
          <a:ext cx="0" cy="0"/>
          <a:chOff x="0" y="0"/>
          <a:chExt cx="0" cy="0"/>
        </a:xfrm>
      </p:grpSpPr>
      <p:sp>
        <p:nvSpPr>
          <p:cNvPr id="12" name="CuadroTexto 11">
            <a:extLst>
              <a:ext uri="{FF2B5EF4-FFF2-40B4-BE49-F238E27FC236}">
                <a16:creationId xmlns:a16="http://schemas.microsoft.com/office/drawing/2014/main" id="{EA4C3F1D-E2E2-FEF3-3846-0685E0967199}"/>
              </a:ext>
            </a:extLst>
          </p:cNvPr>
          <p:cNvSpPr txBox="1"/>
          <p:nvPr/>
        </p:nvSpPr>
        <p:spPr>
          <a:xfrm>
            <a:off x="777600" y="1981215"/>
            <a:ext cx="10845440" cy="1838324"/>
          </a:xfrm>
          <a:prstGeom prst="rect">
            <a:avLst/>
          </a:prstGeom>
        </p:spPr>
        <p:txBody>
          <a:bodyPr vert="horz" lIns="91440" tIns="45720" rIns="91440" bIns="45720" rtlCol="0">
            <a:normAutofit fontScale="85000" lnSpcReduction="20000"/>
          </a:bodyPr>
          <a:lstStyle>
            <a:defPPr>
              <a:defRPr lang="en-US"/>
            </a:defPPr>
            <a:lvl1pPr indent="0">
              <a:lnSpc>
                <a:spcPct val="90000"/>
              </a:lnSpc>
              <a:spcBef>
                <a:spcPts val="1000"/>
              </a:spcBef>
              <a:buFont typeface="Arial" panose="020B0604020202020204" pitchFamily="34" charset="0"/>
              <a:buNone/>
              <a:defRPr sz="2800">
                <a:solidFill>
                  <a:schemeClr val="bg1"/>
                </a:solidFill>
                <a:latin typeface="CaskaydiaCove NF" panose="02000009000000000000" pitchFamily="49" charset="0"/>
                <a:ea typeface="CaskaydiaCove NF" panose="02000009000000000000" pitchFamily="49" charset="0"/>
                <a:cs typeface="CaskaydiaCove NF" panose="02000009000000000000" pitchFamily="49" charset="0"/>
              </a:defRPr>
            </a:lvl1pPr>
            <a:lvl2pPr marL="685800" lvl="1" indent="-228600">
              <a:lnSpc>
                <a:spcPct val="90000"/>
              </a:lnSpc>
              <a:spcBef>
                <a:spcPts val="500"/>
              </a:spcBef>
              <a:buFont typeface="Arial" panose="020B0604020202020204" pitchFamily="34" charset="0"/>
              <a:buChar char="•"/>
              <a:defRPr sz="2400">
                <a:solidFill>
                  <a:schemeClr val="bg1"/>
                </a:solidFill>
                <a:latin typeface="CaskaydiaCove NF" panose="02000009000000000000" pitchFamily="49" charset="0"/>
                <a:ea typeface="CaskaydiaCove NF" panose="02000009000000000000" pitchFamily="49" charset="0"/>
                <a:cs typeface="CaskaydiaCove NF" panose="02000009000000000000" pitchFamily="49" charset="0"/>
              </a:defRPr>
            </a:lvl2pPr>
            <a:lvl3pPr marL="1143000" indent="-228600">
              <a:lnSpc>
                <a:spcPct val="90000"/>
              </a:lnSpc>
              <a:spcBef>
                <a:spcPts val="500"/>
              </a:spcBef>
              <a:buFont typeface="Arial" panose="020B0604020202020204" pitchFamily="34" charset="0"/>
              <a:buChar char="•"/>
              <a:defRPr sz="2000">
                <a:solidFill>
                  <a:schemeClr val="bg1"/>
                </a:solidFill>
                <a:latin typeface="CaskaydiaCove NF" panose="02000009000000000000" pitchFamily="49" charset="0"/>
                <a:ea typeface="CaskaydiaCove NF" panose="02000009000000000000" pitchFamily="49" charset="0"/>
                <a:cs typeface="CaskaydiaCove NF" panose="02000009000000000000" pitchFamily="49" charset="0"/>
              </a:defRPr>
            </a:lvl3pPr>
            <a:lvl4pPr marL="1600200" indent="-228600">
              <a:lnSpc>
                <a:spcPct val="90000"/>
              </a:lnSpc>
              <a:spcBef>
                <a:spcPts val="500"/>
              </a:spcBef>
              <a:buFont typeface="Arial" panose="020B0604020202020204" pitchFamily="34" charset="0"/>
              <a:buChar char="•"/>
              <a:defRPr>
                <a:solidFill>
                  <a:schemeClr val="bg1"/>
                </a:solidFill>
                <a:latin typeface="CaskaydiaCove NF" panose="02000009000000000000" pitchFamily="49" charset="0"/>
                <a:ea typeface="CaskaydiaCove NF" panose="02000009000000000000" pitchFamily="49" charset="0"/>
                <a:cs typeface="CaskaydiaCove NF" panose="02000009000000000000" pitchFamily="49" charset="0"/>
              </a:defRPr>
            </a:lvl4pPr>
            <a:lvl5pPr marL="2057400" indent="-228600">
              <a:lnSpc>
                <a:spcPct val="90000"/>
              </a:lnSpc>
              <a:spcBef>
                <a:spcPts val="500"/>
              </a:spcBef>
              <a:buFont typeface="Arial" panose="020B0604020202020204" pitchFamily="34" charset="0"/>
              <a:buChar char="•"/>
              <a:defRPr>
                <a:solidFill>
                  <a:schemeClr val="bg1"/>
                </a:solidFill>
                <a:latin typeface="CaskaydiaCove NF" panose="02000009000000000000" pitchFamily="49" charset="0"/>
                <a:ea typeface="CaskaydiaCove NF" panose="02000009000000000000" pitchFamily="49" charset="0"/>
                <a:cs typeface="CaskaydiaCove NF" panose="02000009000000000000" pitchFamily="49"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ES" dirty="0">
                <a:solidFill>
                  <a:schemeClr val="tx1"/>
                </a:solidFill>
                <a:latin typeface="+mn-lt"/>
              </a:rPr>
              <a:t>Igual que con la </a:t>
            </a:r>
            <a:r>
              <a:rPr lang="es-ES" dirty="0" err="1">
                <a:solidFill>
                  <a:schemeClr val="tx1"/>
                </a:solidFill>
                <a:latin typeface="+mn-lt"/>
              </a:rPr>
              <a:t>sargabilidad</a:t>
            </a:r>
            <a:r>
              <a:rPr lang="es-ES" dirty="0">
                <a:solidFill>
                  <a:schemeClr val="tx1"/>
                </a:solidFill>
                <a:latin typeface="+mn-lt"/>
              </a:rPr>
              <a:t>: los filtros de búsqueda deben ser comparables con los datos almacenados</a:t>
            </a:r>
          </a:p>
          <a:p>
            <a:endParaRPr lang="es-ES" dirty="0">
              <a:solidFill>
                <a:schemeClr val="tx1"/>
              </a:solidFill>
              <a:latin typeface="+mn-lt"/>
            </a:endParaRPr>
          </a:p>
          <a:p>
            <a:r>
              <a:rPr lang="es-ES" dirty="0">
                <a:solidFill>
                  <a:schemeClr val="tx1"/>
                </a:solidFill>
                <a:latin typeface="+mn-lt"/>
              </a:rPr>
              <a:t>No uses conversiones en los predicados</a:t>
            </a:r>
          </a:p>
          <a:p>
            <a:r>
              <a:rPr lang="es-ES" dirty="0">
                <a:solidFill>
                  <a:schemeClr val="tx1"/>
                </a:solidFill>
                <a:latin typeface="+mn-lt"/>
              </a:rPr>
              <a:t>Usa el mismo tipo de dato en ambos extremos de las uniones</a:t>
            </a:r>
          </a:p>
        </p:txBody>
      </p:sp>
      <p:sp>
        <p:nvSpPr>
          <p:cNvPr id="10" name="Título 9">
            <a:extLst>
              <a:ext uri="{FF2B5EF4-FFF2-40B4-BE49-F238E27FC236}">
                <a16:creationId xmlns:a16="http://schemas.microsoft.com/office/drawing/2014/main" id="{BC3BE475-A47E-FA70-848B-FA76DFD6DC5E}"/>
              </a:ext>
            </a:extLst>
          </p:cNvPr>
          <p:cNvSpPr>
            <a:spLocks noGrp="1"/>
          </p:cNvSpPr>
          <p:nvPr>
            <p:ph type="title"/>
          </p:nvPr>
        </p:nvSpPr>
        <p:spPr/>
        <p:txBody>
          <a:bodyPr>
            <a:normAutofit/>
          </a:bodyPr>
          <a:lstStyle/>
          <a:p>
            <a:r>
              <a:rPr lang="es-ES" dirty="0"/>
              <a:t>Conversiones</a:t>
            </a:r>
          </a:p>
        </p:txBody>
      </p:sp>
    </p:spTree>
    <p:extLst>
      <p:ext uri="{BB962C8B-B14F-4D97-AF65-F5344CB8AC3E}">
        <p14:creationId xmlns:p14="http://schemas.microsoft.com/office/powerpoint/2010/main" val="2681377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9810B-B7AB-2832-C497-71CE22307683}"/>
            </a:ext>
          </a:extLst>
        </p:cNvPr>
        <p:cNvGrpSpPr/>
        <p:nvPr/>
      </p:nvGrpSpPr>
      <p:grpSpPr>
        <a:xfrm>
          <a:off x="0" y="0"/>
          <a:ext cx="0" cy="0"/>
          <a:chOff x="0" y="0"/>
          <a:chExt cx="0" cy="0"/>
        </a:xfrm>
      </p:grpSpPr>
      <p:sp>
        <p:nvSpPr>
          <p:cNvPr id="12" name="CuadroTexto 11">
            <a:extLst>
              <a:ext uri="{FF2B5EF4-FFF2-40B4-BE49-F238E27FC236}">
                <a16:creationId xmlns:a16="http://schemas.microsoft.com/office/drawing/2014/main" id="{7D568BA3-3273-BCCE-0D07-4451728756A6}"/>
              </a:ext>
            </a:extLst>
          </p:cNvPr>
          <p:cNvSpPr txBox="1"/>
          <p:nvPr/>
        </p:nvSpPr>
        <p:spPr>
          <a:xfrm>
            <a:off x="784800" y="1981216"/>
            <a:ext cx="10838239" cy="3235116"/>
          </a:xfrm>
          <a:prstGeom prst="rect">
            <a:avLst/>
          </a:prstGeom>
        </p:spPr>
        <p:txBody>
          <a:bodyPr vert="horz" lIns="91440" tIns="45720" rIns="91440" bIns="45720" rtlCol="0">
            <a:normAutofit fontScale="92500" lnSpcReduction="10000"/>
          </a:bodyPr>
          <a:lstStyle>
            <a:defPPr>
              <a:defRPr lang="en-US"/>
            </a:defPPr>
            <a:lvl1pPr indent="0">
              <a:lnSpc>
                <a:spcPct val="90000"/>
              </a:lnSpc>
              <a:spcBef>
                <a:spcPts val="1000"/>
              </a:spcBef>
              <a:buFont typeface="Arial" panose="020B0604020202020204" pitchFamily="34" charset="0"/>
              <a:buNone/>
              <a:defRPr sz="2800">
                <a:solidFill>
                  <a:schemeClr val="bg1"/>
                </a:solidFill>
                <a:latin typeface="CaskaydiaCove NF" panose="02000009000000000000" pitchFamily="49" charset="0"/>
                <a:ea typeface="CaskaydiaCove NF" panose="02000009000000000000" pitchFamily="49" charset="0"/>
                <a:cs typeface="CaskaydiaCove NF" panose="02000009000000000000" pitchFamily="49" charset="0"/>
              </a:defRPr>
            </a:lvl1pPr>
            <a:lvl2pPr marL="685800" lvl="1" indent="-228600">
              <a:lnSpc>
                <a:spcPct val="90000"/>
              </a:lnSpc>
              <a:spcBef>
                <a:spcPts val="500"/>
              </a:spcBef>
              <a:buFont typeface="Arial" panose="020B0604020202020204" pitchFamily="34" charset="0"/>
              <a:buChar char="•"/>
              <a:defRPr sz="2400">
                <a:solidFill>
                  <a:schemeClr val="bg1"/>
                </a:solidFill>
                <a:latin typeface="CaskaydiaCove NF" panose="02000009000000000000" pitchFamily="49" charset="0"/>
                <a:ea typeface="CaskaydiaCove NF" panose="02000009000000000000" pitchFamily="49" charset="0"/>
                <a:cs typeface="CaskaydiaCove NF" panose="02000009000000000000" pitchFamily="49" charset="0"/>
              </a:defRPr>
            </a:lvl2pPr>
            <a:lvl3pPr marL="1143000" indent="-228600">
              <a:lnSpc>
                <a:spcPct val="90000"/>
              </a:lnSpc>
              <a:spcBef>
                <a:spcPts val="500"/>
              </a:spcBef>
              <a:buFont typeface="Arial" panose="020B0604020202020204" pitchFamily="34" charset="0"/>
              <a:buChar char="•"/>
              <a:defRPr sz="2000">
                <a:solidFill>
                  <a:schemeClr val="bg1"/>
                </a:solidFill>
                <a:latin typeface="CaskaydiaCove NF" panose="02000009000000000000" pitchFamily="49" charset="0"/>
                <a:ea typeface="CaskaydiaCove NF" panose="02000009000000000000" pitchFamily="49" charset="0"/>
                <a:cs typeface="CaskaydiaCove NF" panose="02000009000000000000" pitchFamily="49" charset="0"/>
              </a:defRPr>
            </a:lvl3pPr>
            <a:lvl4pPr marL="1600200" indent="-228600">
              <a:lnSpc>
                <a:spcPct val="90000"/>
              </a:lnSpc>
              <a:spcBef>
                <a:spcPts val="500"/>
              </a:spcBef>
              <a:buFont typeface="Arial" panose="020B0604020202020204" pitchFamily="34" charset="0"/>
              <a:buChar char="•"/>
              <a:defRPr>
                <a:solidFill>
                  <a:schemeClr val="bg1"/>
                </a:solidFill>
                <a:latin typeface="CaskaydiaCove NF" panose="02000009000000000000" pitchFamily="49" charset="0"/>
                <a:ea typeface="CaskaydiaCove NF" panose="02000009000000000000" pitchFamily="49" charset="0"/>
                <a:cs typeface="CaskaydiaCove NF" panose="02000009000000000000" pitchFamily="49" charset="0"/>
              </a:defRPr>
            </a:lvl4pPr>
            <a:lvl5pPr marL="2057400" indent="-228600">
              <a:lnSpc>
                <a:spcPct val="90000"/>
              </a:lnSpc>
              <a:spcBef>
                <a:spcPts val="500"/>
              </a:spcBef>
              <a:buFont typeface="Arial" panose="020B0604020202020204" pitchFamily="34" charset="0"/>
              <a:buChar char="•"/>
              <a:defRPr>
                <a:solidFill>
                  <a:schemeClr val="bg1"/>
                </a:solidFill>
                <a:latin typeface="CaskaydiaCove NF" panose="02000009000000000000" pitchFamily="49" charset="0"/>
                <a:ea typeface="CaskaydiaCove NF" panose="02000009000000000000" pitchFamily="49" charset="0"/>
                <a:cs typeface="CaskaydiaCove NF" panose="02000009000000000000" pitchFamily="49"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ES" dirty="0">
                <a:solidFill>
                  <a:schemeClr val="tx1"/>
                </a:solidFill>
                <a:latin typeface="+mn-lt"/>
              </a:rPr>
              <a:t>Las subconsultas en el SELECT se ejecutan una vez por cada fila del FROM. Valora sustituirlas por un LEFT JOIN.</a:t>
            </a:r>
          </a:p>
          <a:p>
            <a:endParaRPr lang="es-ES" dirty="0">
              <a:solidFill>
                <a:schemeClr val="tx1"/>
              </a:solidFill>
              <a:latin typeface="+mn-lt"/>
            </a:endParaRPr>
          </a:p>
          <a:p>
            <a:r>
              <a:rPr lang="es-ES" dirty="0">
                <a:solidFill>
                  <a:schemeClr val="tx1"/>
                </a:solidFill>
                <a:latin typeface="+mn-lt"/>
              </a:rPr>
              <a:t>Las </a:t>
            </a:r>
            <a:r>
              <a:rPr lang="es-ES" dirty="0" err="1">
                <a:solidFill>
                  <a:schemeClr val="tx1"/>
                </a:solidFill>
                <a:latin typeface="+mn-lt"/>
              </a:rPr>
              <a:t>CTEs</a:t>
            </a:r>
            <a:r>
              <a:rPr lang="es-ES" dirty="0">
                <a:solidFill>
                  <a:schemeClr val="tx1"/>
                </a:solidFill>
                <a:latin typeface="+mn-lt"/>
              </a:rPr>
              <a:t> en el FROM no se reutilizan. Valora el uso de tablas temporales si es necesario.</a:t>
            </a:r>
          </a:p>
          <a:p>
            <a:endParaRPr lang="es-ES" dirty="0">
              <a:solidFill>
                <a:schemeClr val="tx1"/>
              </a:solidFill>
              <a:latin typeface="+mn-lt"/>
            </a:endParaRPr>
          </a:p>
          <a:p>
            <a:r>
              <a:rPr lang="es-ES" dirty="0">
                <a:solidFill>
                  <a:schemeClr val="tx1"/>
                </a:solidFill>
                <a:latin typeface="+mn-lt"/>
              </a:rPr>
              <a:t>En el WHERE rinde mejor EXISTS que IN y muchas veces incluso mejor que INNER JOIN.</a:t>
            </a:r>
          </a:p>
          <a:p>
            <a:endParaRPr lang="es-ES" dirty="0">
              <a:solidFill>
                <a:schemeClr val="tx1"/>
              </a:solidFill>
              <a:latin typeface="+mn-lt"/>
            </a:endParaRPr>
          </a:p>
        </p:txBody>
      </p:sp>
      <p:sp>
        <p:nvSpPr>
          <p:cNvPr id="10" name="Título 9">
            <a:extLst>
              <a:ext uri="{FF2B5EF4-FFF2-40B4-BE49-F238E27FC236}">
                <a16:creationId xmlns:a16="http://schemas.microsoft.com/office/drawing/2014/main" id="{CE1A30E1-6C6E-A705-ED9F-960CF4D2375A}"/>
              </a:ext>
            </a:extLst>
          </p:cNvPr>
          <p:cNvSpPr>
            <a:spLocks noGrp="1"/>
          </p:cNvSpPr>
          <p:nvPr>
            <p:ph type="title"/>
          </p:nvPr>
        </p:nvSpPr>
        <p:spPr/>
        <p:txBody>
          <a:bodyPr>
            <a:normAutofit/>
          </a:bodyPr>
          <a:lstStyle/>
          <a:p>
            <a:r>
              <a:rPr lang="es-ES" dirty="0"/>
              <a:t>Subconsultas y </a:t>
            </a:r>
            <a:r>
              <a:rPr lang="es-ES" dirty="0" err="1"/>
              <a:t>CTEs</a:t>
            </a:r>
            <a:endParaRPr lang="es-ES" dirty="0"/>
          </a:p>
        </p:txBody>
      </p:sp>
    </p:spTree>
    <p:extLst>
      <p:ext uri="{BB962C8B-B14F-4D97-AF65-F5344CB8AC3E}">
        <p14:creationId xmlns:p14="http://schemas.microsoft.com/office/powerpoint/2010/main" val="329157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50A2ED-F6A2-E8B1-52F3-6561ABA77E44}"/>
              </a:ext>
            </a:extLst>
          </p:cNvPr>
          <p:cNvSpPr>
            <a:spLocks noGrp="1"/>
          </p:cNvSpPr>
          <p:nvPr>
            <p:ph type="title"/>
          </p:nvPr>
        </p:nvSpPr>
        <p:spPr/>
        <p:txBody>
          <a:bodyPr/>
          <a:lstStyle/>
          <a:p>
            <a:r>
              <a:rPr lang="es-ES" dirty="0" err="1"/>
              <a:t>AdHoc</a:t>
            </a:r>
            <a:r>
              <a:rPr lang="es-ES" dirty="0"/>
              <a:t> vs </a:t>
            </a:r>
            <a:r>
              <a:rPr lang="es-ES" dirty="0" err="1"/>
              <a:t>SPs</a:t>
            </a:r>
            <a:endParaRPr lang="es-ES" dirty="0"/>
          </a:p>
        </p:txBody>
      </p:sp>
      <p:sp>
        <p:nvSpPr>
          <p:cNvPr id="3" name="Marcador de texto 5">
            <a:extLst>
              <a:ext uri="{FF2B5EF4-FFF2-40B4-BE49-F238E27FC236}">
                <a16:creationId xmlns:a16="http://schemas.microsoft.com/office/drawing/2014/main" id="{2FD1CABA-6BFB-1B9D-2288-D7966BA1827C}"/>
              </a:ext>
            </a:extLst>
          </p:cNvPr>
          <p:cNvSpPr txBox="1">
            <a:spLocks/>
          </p:cNvSpPr>
          <p:nvPr/>
        </p:nvSpPr>
        <p:spPr>
          <a:xfrm>
            <a:off x="739890" y="1239533"/>
            <a:ext cx="5232033" cy="823912"/>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3600" b="1" dirty="0"/>
              <a:t>Store </a:t>
            </a:r>
            <a:r>
              <a:rPr lang="es-ES" sz="3600" b="1" dirty="0" err="1"/>
              <a:t>Procedures</a:t>
            </a:r>
            <a:r>
              <a:rPr lang="es-ES" sz="3600" b="1" dirty="0"/>
              <a:t> (</a:t>
            </a:r>
            <a:r>
              <a:rPr lang="es-ES" sz="3600" b="1" dirty="0" err="1"/>
              <a:t>SPs</a:t>
            </a:r>
            <a:r>
              <a:rPr lang="es-ES" sz="3600" b="1" dirty="0"/>
              <a:t>)</a:t>
            </a:r>
          </a:p>
        </p:txBody>
      </p:sp>
      <p:sp>
        <p:nvSpPr>
          <p:cNvPr id="4" name="Marcador de contenido 6">
            <a:extLst>
              <a:ext uri="{FF2B5EF4-FFF2-40B4-BE49-F238E27FC236}">
                <a16:creationId xmlns:a16="http://schemas.microsoft.com/office/drawing/2014/main" id="{B9DD4FC3-005D-DF43-313F-139F570FF5F2}"/>
              </a:ext>
            </a:extLst>
          </p:cNvPr>
          <p:cNvSpPr txBox="1">
            <a:spLocks/>
          </p:cNvSpPr>
          <p:nvPr/>
        </p:nvSpPr>
        <p:spPr>
          <a:xfrm>
            <a:off x="763954" y="2236038"/>
            <a:ext cx="5232033" cy="38489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2400"/>
              <a:t>Objeto compilado </a:t>
            </a:r>
          </a:p>
          <a:p>
            <a:pPr lvl="1"/>
            <a:r>
              <a:rPr lang="es-ES" sz="2000"/>
              <a:t>Genera el plan de ejecución en la 1ª consulta</a:t>
            </a:r>
          </a:p>
          <a:p>
            <a:pPr lvl="1"/>
            <a:r>
              <a:rPr lang="es-ES" sz="2000"/>
              <a:t>Reutilización del plan</a:t>
            </a:r>
          </a:p>
          <a:p>
            <a:r>
              <a:rPr lang="es-ES" sz="2400"/>
              <a:t>Seguridad</a:t>
            </a:r>
          </a:p>
          <a:p>
            <a:pPr lvl="1"/>
            <a:r>
              <a:rPr lang="es-ES" sz="2000"/>
              <a:t>Parámetros </a:t>
            </a:r>
            <a:r>
              <a:rPr lang="es-ES" sz="2000">
                <a:sym typeface="Wingdings" panose="05000000000000000000" pitchFamily="2" charset="2"/>
              </a:rPr>
              <a:t> Evita SQL Injection</a:t>
            </a:r>
          </a:p>
          <a:p>
            <a:pPr lvl="1"/>
            <a:r>
              <a:rPr lang="es-ES" sz="2000">
                <a:sym typeface="Wingdings" panose="05000000000000000000" pitchFamily="2" charset="2"/>
              </a:rPr>
              <a:t>Mayor control de permisos</a:t>
            </a:r>
          </a:p>
          <a:p>
            <a:r>
              <a:rPr lang="es-ES" sz="2400">
                <a:sym typeface="Wingdings" panose="05000000000000000000" pitchFamily="2" charset="2"/>
              </a:rPr>
              <a:t>Mantenimiento y performance:</a:t>
            </a:r>
          </a:p>
          <a:p>
            <a:pPr lvl="1"/>
            <a:r>
              <a:rPr lang="es-ES" sz="2000">
                <a:sym typeface="Wingdings" panose="05000000000000000000" pitchFamily="2" charset="2"/>
              </a:rPr>
              <a:t>Fácil versionado</a:t>
            </a:r>
          </a:p>
          <a:p>
            <a:pPr lvl="1"/>
            <a:r>
              <a:rPr lang="es-ES" sz="2000">
                <a:sym typeface="Wingdings" panose="05000000000000000000" pitchFamily="2" charset="2"/>
              </a:rPr>
              <a:t>Fácil monitorización</a:t>
            </a:r>
          </a:p>
          <a:p>
            <a:pPr lvl="1"/>
            <a:endParaRPr lang="es-ES" sz="2000">
              <a:sym typeface="Wingdings" panose="05000000000000000000" pitchFamily="2" charset="2"/>
            </a:endParaRPr>
          </a:p>
          <a:p>
            <a:pPr lvl="1"/>
            <a:endParaRPr lang="es-ES" sz="2000"/>
          </a:p>
          <a:p>
            <a:endParaRPr lang="es-ES" sz="2400"/>
          </a:p>
          <a:p>
            <a:pPr lvl="1"/>
            <a:endParaRPr lang="es-ES" sz="2000" dirty="0"/>
          </a:p>
        </p:txBody>
      </p:sp>
      <p:sp>
        <p:nvSpPr>
          <p:cNvPr id="5" name="Marcador de texto 7">
            <a:extLst>
              <a:ext uri="{FF2B5EF4-FFF2-40B4-BE49-F238E27FC236}">
                <a16:creationId xmlns:a16="http://schemas.microsoft.com/office/drawing/2014/main" id="{E1544865-A496-BFC0-A654-FB067310123F}"/>
              </a:ext>
            </a:extLst>
          </p:cNvPr>
          <p:cNvSpPr txBox="1">
            <a:spLocks/>
          </p:cNvSpPr>
          <p:nvPr/>
        </p:nvSpPr>
        <p:spPr>
          <a:xfrm>
            <a:off x="6096000" y="1248133"/>
            <a:ext cx="5257800" cy="823912"/>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3600" b="1" dirty="0" err="1"/>
              <a:t>Adhoc</a:t>
            </a:r>
            <a:endParaRPr lang="es-ES" sz="3600" b="1" dirty="0"/>
          </a:p>
        </p:txBody>
      </p:sp>
      <p:sp>
        <p:nvSpPr>
          <p:cNvPr id="6" name="Marcador de contenido 8">
            <a:extLst>
              <a:ext uri="{FF2B5EF4-FFF2-40B4-BE49-F238E27FC236}">
                <a16:creationId xmlns:a16="http://schemas.microsoft.com/office/drawing/2014/main" id="{3C1AA19D-ACA3-39E7-5D5C-9449E69C37FA}"/>
              </a:ext>
            </a:extLst>
          </p:cNvPr>
          <p:cNvSpPr txBox="1">
            <a:spLocks/>
          </p:cNvSpPr>
          <p:nvPr/>
        </p:nvSpPr>
        <p:spPr>
          <a:xfrm>
            <a:off x="6096000" y="2236038"/>
            <a:ext cx="5257800" cy="38489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2400"/>
              <a:t>Objeto no compilado</a:t>
            </a:r>
          </a:p>
          <a:p>
            <a:pPr lvl="1"/>
            <a:r>
              <a:rPr lang="es-ES" sz="2000"/>
              <a:t>Puede llegar a generar un plan cada vez que se ejecute (mínimas variaciones en la sintaxis)</a:t>
            </a:r>
          </a:p>
          <a:p>
            <a:pPr lvl="1"/>
            <a:r>
              <a:rPr lang="es-ES" sz="2000"/>
              <a:t>Parametrización de las consultas automáticas pero no tan eficiente</a:t>
            </a:r>
          </a:p>
          <a:p>
            <a:r>
              <a:rPr lang="es-ES" sz="2400"/>
              <a:t>Seguridad</a:t>
            </a:r>
          </a:p>
          <a:p>
            <a:pPr lvl="1"/>
            <a:r>
              <a:rPr lang="es-ES" sz="2000"/>
              <a:t>Expuesto a SQL Injection</a:t>
            </a:r>
          </a:p>
          <a:p>
            <a:pPr lvl="1"/>
            <a:r>
              <a:rPr lang="es-ES" sz="2000"/>
              <a:t>Menor control de permisos </a:t>
            </a:r>
            <a:r>
              <a:rPr lang="es-ES" sz="2000">
                <a:sym typeface="Wingdings" panose="05000000000000000000" pitchFamily="2" charset="2"/>
              </a:rPr>
              <a:t> Necesita sobre tablas</a:t>
            </a:r>
          </a:p>
          <a:p>
            <a:r>
              <a:rPr lang="es-ES" sz="2400">
                <a:sym typeface="Wingdings" panose="05000000000000000000" pitchFamily="2" charset="2"/>
              </a:rPr>
              <a:t>Mantenimiento y performance: peor</a:t>
            </a:r>
            <a:endParaRPr lang="es-ES" sz="2000">
              <a:sym typeface="Wingdings" panose="05000000000000000000" pitchFamily="2" charset="2"/>
            </a:endParaRPr>
          </a:p>
          <a:p>
            <a:pPr lvl="1"/>
            <a:endParaRPr lang="es-ES" sz="2000" dirty="0"/>
          </a:p>
        </p:txBody>
      </p:sp>
    </p:spTree>
    <p:extLst>
      <p:ext uri="{BB962C8B-B14F-4D97-AF65-F5344CB8AC3E}">
        <p14:creationId xmlns:p14="http://schemas.microsoft.com/office/powerpoint/2010/main" val="1030590818"/>
      </p:ext>
    </p:extLst>
  </p:cSld>
  <p:clrMapOvr>
    <a:masterClrMapping/>
  </p:clrMapOvr>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3F3F3F"/>
      </a:dk2>
      <a:lt2>
        <a:srgbClr val="E5DEDB"/>
      </a:lt2>
      <a:accent1>
        <a:srgbClr val="324147"/>
      </a:accent1>
      <a:accent2>
        <a:srgbClr val="0093DD"/>
      </a:accent2>
      <a:accent3>
        <a:srgbClr val="107E7E"/>
      </a:accent3>
      <a:accent4>
        <a:srgbClr val="73158D"/>
      </a:accent4>
      <a:accent5>
        <a:srgbClr val="C9421D"/>
      </a:accent5>
      <a:accent6>
        <a:srgbClr val="199F1F"/>
      </a:accent6>
      <a:hlink>
        <a:srgbClr val="2998E3"/>
      </a:hlink>
      <a:folHlink>
        <a:srgbClr val="F110F6"/>
      </a:folHlink>
    </a:clrScheme>
    <a:fontScheme name="Collaborate Canada">
      <a:majorFont>
        <a:latin typeface="Segoe UI Black"/>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
    <a:dk1>
      <a:sysClr val="windowText" lastClr="000000"/>
    </a:dk1>
    <a:lt1>
      <a:sysClr val="window" lastClr="FFFFFF"/>
    </a:lt1>
    <a:dk2>
      <a:srgbClr val="3F3F3F"/>
    </a:dk2>
    <a:lt2>
      <a:srgbClr val="E5DEDB"/>
    </a:lt2>
    <a:accent1>
      <a:srgbClr val="324147"/>
    </a:accent1>
    <a:accent2>
      <a:srgbClr val="0093DD"/>
    </a:accent2>
    <a:accent3>
      <a:srgbClr val="107E7E"/>
    </a:accent3>
    <a:accent4>
      <a:srgbClr val="73158D"/>
    </a:accent4>
    <a:accent5>
      <a:srgbClr val="C9421D"/>
    </a:accent5>
    <a:accent6>
      <a:srgbClr val="199F1F"/>
    </a:accent6>
    <a:hlink>
      <a:srgbClr val="2998E3"/>
    </a:hlink>
    <a:folHlink>
      <a:srgbClr val="F110F6"/>
    </a:folHlink>
  </a:clrScheme>
</a:themeOverride>
</file>

<file path=ppt/theme/themeOverride2.xml><?xml version="1.0" encoding="utf-8"?>
<a:themeOverride xmlns:a="http://schemas.openxmlformats.org/drawingml/2006/main">
  <a:clrScheme name="Custom 2">
    <a:dk1>
      <a:sysClr val="windowText" lastClr="000000"/>
    </a:dk1>
    <a:lt1>
      <a:sysClr val="window" lastClr="FFFFFF"/>
    </a:lt1>
    <a:dk2>
      <a:srgbClr val="3F3F3F"/>
    </a:dk2>
    <a:lt2>
      <a:srgbClr val="E5DEDB"/>
    </a:lt2>
    <a:accent1>
      <a:srgbClr val="324147"/>
    </a:accent1>
    <a:accent2>
      <a:srgbClr val="0093DD"/>
    </a:accent2>
    <a:accent3>
      <a:srgbClr val="107E7E"/>
    </a:accent3>
    <a:accent4>
      <a:srgbClr val="73158D"/>
    </a:accent4>
    <a:accent5>
      <a:srgbClr val="C9421D"/>
    </a:accent5>
    <a:accent6>
      <a:srgbClr val="199F1F"/>
    </a:accent6>
    <a:hlink>
      <a:srgbClr val="2998E3"/>
    </a:hlink>
    <a:folHlink>
      <a:srgbClr val="F110F6"/>
    </a:folHlink>
  </a:clrScheme>
</a:themeOverride>
</file>

<file path=ppt/theme/themeOverride3.xml><?xml version="1.0" encoding="utf-8"?>
<a:themeOverride xmlns:a="http://schemas.openxmlformats.org/drawingml/2006/main">
  <a:clrScheme name="Custom 2">
    <a:dk1>
      <a:sysClr val="windowText" lastClr="000000"/>
    </a:dk1>
    <a:lt1>
      <a:sysClr val="window" lastClr="FFFFFF"/>
    </a:lt1>
    <a:dk2>
      <a:srgbClr val="3F3F3F"/>
    </a:dk2>
    <a:lt2>
      <a:srgbClr val="E5DEDB"/>
    </a:lt2>
    <a:accent1>
      <a:srgbClr val="324147"/>
    </a:accent1>
    <a:accent2>
      <a:srgbClr val="0093DD"/>
    </a:accent2>
    <a:accent3>
      <a:srgbClr val="107E7E"/>
    </a:accent3>
    <a:accent4>
      <a:srgbClr val="73158D"/>
    </a:accent4>
    <a:accent5>
      <a:srgbClr val="C9421D"/>
    </a:accent5>
    <a:accent6>
      <a:srgbClr val="199F1F"/>
    </a:accent6>
    <a:hlink>
      <a:srgbClr val="2998E3"/>
    </a:hlink>
    <a:folHlink>
      <a:srgbClr val="F110F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18177DC1C906C64AA07F25FA26C82E7D" ma:contentTypeVersion="14" ma:contentTypeDescription="Crear nuevo documento." ma:contentTypeScope="" ma:versionID="0c062783e9d1dd705d1529668cd3e9f9">
  <xsd:schema xmlns:xsd="http://www.w3.org/2001/XMLSchema" xmlns:xs="http://www.w3.org/2001/XMLSchema" xmlns:p="http://schemas.microsoft.com/office/2006/metadata/properties" xmlns:ns2="d6b31ee8-d8e5-4736-9888-27fda560a1cd" xmlns:ns3="4c7bcf79-b679-40f8-be69-68cade67a1ba" targetNamespace="http://schemas.microsoft.com/office/2006/metadata/properties" ma:root="true" ma:fieldsID="51b6f8ab890298047cf34d384731a85c" ns2:_="" ns3:_="">
    <xsd:import namespace="d6b31ee8-d8e5-4736-9888-27fda560a1cd"/>
    <xsd:import namespace="4c7bcf79-b679-40f8-be69-68cade67a1b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Location"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b31ee8-d8e5-4736-9888-27fda560a1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element name="MediaServiceLocation" ma:index="16" nillable="true" ma:displayName="Location" ma:internalName="MediaServiceLocation" ma:readOnly="true">
      <xsd:simpleType>
        <xsd:restriction base="dms:Text"/>
      </xsd:simpleType>
    </xsd:element>
    <xsd:element name="lcf76f155ced4ddcb4097134ff3c332f" ma:index="20" nillable="true" ma:taxonomy="true" ma:internalName="lcf76f155ced4ddcb4097134ff3c332f" ma:taxonomyFieldName="MediaServiceImageTags" ma:displayName="Etiquetas de imagen" ma:readOnly="false" ma:fieldId="{5cf76f15-5ced-4ddc-b409-7134ff3c332f}" ma:taxonomyMulti="true" ma:sspId="a8fcfbf5-f95c-43bd-b397-6f9b77b76c76"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c7bcf79-b679-40f8-be69-68cade67a1ba" elementFormDefault="qualified">
    <xsd:import namespace="http://schemas.microsoft.com/office/2006/documentManagement/types"/>
    <xsd:import namespace="http://schemas.microsoft.com/office/infopath/2007/PartnerControls"/>
    <xsd:element name="SharedWithUsers" ma:index="17"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Detalles de uso compartido" ma:internalName="SharedWithDetails" ma:readOnly="true">
      <xsd:simpleType>
        <xsd:restriction base="dms:Note">
          <xsd:maxLength value="255"/>
        </xsd:restriction>
      </xsd:simpleType>
    </xsd:element>
    <xsd:element name="TaxCatchAll" ma:index="21" nillable="true" ma:displayName="Taxonomy Catch All Column" ma:hidden="true" ma:list="{6206eedd-aa39-4993-bec3-cc8fd7acb6aa}" ma:internalName="TaxCatchAll" ma:showField="CatchAllData" ma:web="4c7bcf79-b679-40f8-be69-68cade67a1b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4c7bcf79-b679-40f8-be69-68cade67a1ba" xsi:nil="true"/>
    <lcf76f155ced4ddcb4097134ff3c332f xmlns="d6b31ee8-d8e5-4736-9888-27fda560a1cd">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158386CD-59D2-4BC4-8FE7-40F4419B0498}">
  <ds:schemaRefs>
    <ds:schemaRef ds:uri="4c7bcf79-b679-40f8-be69-68cade67a1ba"/>
    <ds:schemaRef ds:uri="d6b31ee8-d8e5-4736-9888-27fda560a1c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011BBF7-1CE1-4050-9514-DB9AE0D56D7F}">
  <ds:schemaRefs>
    <ds:schemaRef ds:uri="http://schemas.microsoft.com/sharepoint/v3/contenttype/forms"/>
  </ds:schemaRefs>
</ds:datastoreItem>
</file>

<file path=customXml/itemProps3.xml><?xml version="1.0" encoding="utf-8"?>
<ds:datastoreItem xmlns:ds="http://schemas.openxmlformats.org/officeDocument/2006/customXml" ds:itemID="{C4BD89D9-7255-4D5A-82E5-E966CAEE4330}">
  <ds:schemaRefs>
    <ds:schemaRef ds:uri="4c7bcf79-b679-40f8-be69-68cade67a1ba"/>
    <ds:schemaRef ds:uri="d6b31ee8-d8e5-4736-9888-27fda560a1c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3025</TotalTime>
  <Words>8214</Words>
  <Application>Microsoft Office PowerPoint</Application>
  <PresentationFormat>Panorámica</PresentationFormat>
  <Paragraphs>837</Paragraphs>
  <Slides>100</Slides>
  <Notes>25</Notes>
  <HiddenSlides>1</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100</vt:i4>
      </vt:variant>
    </vt:vector>
  </HeadingPairs>
  <TitlesOfParts>
    <vt:vector size="110" baseType="lpstr">
      <vt:lpstr>Arial</vt:lpstr>
      <vt:lpstr>Calibri</vt:lpstr>
      <vt:lpstr>Lato</vt:lpstr>
      <vt:lpstr>Montserrat</vt:lpstr>
      <vt:lpstr>Segoe UI</vt:lpstr>
      <vt:lpstr>Segoe UI Black</vt:lpstr>
      <vt:lpstr>Segoe UI Semibold</vt:lpstr>
      <vt:lpstr>Segoe UI Semilight</vt:lpstr>
      <vt:lpstr>Wingdings</vt:lpstr>
      <vt:lpstr>Office Theme</vt:lpstr>
      <vt:lpstr>Optimizando SQL que es gerundio</vt:lpstr>
      <vt:lpstr>¡Gracias sponsors!</vt:lpstr>
      <vt:lpstr>Agenda</vt:lpstr>
      <vt:lpstr>MODELADO</vt:lpstr>
      <vt:lpstr>Normalización</vt:lpstr>
      <vt:lpstr>Normalización: ¿Por qué?</vt:lpstr>
      <vt:lpstr>Tipos de datos</vt:lpstr>
      <vt:lpstr>Tipos de datos: Texto </vt:lpstr>
      <vt:lpstr>Tipos de datos: Texto </vt:lpstr>
      <vt:lpstr>Tipos de datos: Numéricos </vt:lpstr>
      <vt:lpstr>Tipos de datos: Numéricos </vt:lpstr>
      <vt:lpstr>Tipos de datos: Temporales </vt:lpstr>
      <vt:lpstr>Tipos de datos: Resumen </vt:lpstr>
      <vt:lpstr>Arquitectura</vt:lpstr>
      <vt:lpstr>Páginas </vt:lpstr>
      <vt:lpstr>Páginas de datos</vt:lpstr>
      <vt:lpstr>Extensiones</vt:lpstr>
      <vt:lpstr>Páginas de metadatos</vt:lpstr>
      <vt:lpstr>Páginas de metadatos</vt:lpstr>
      <vt:lpstr>Páginas IAM (Index Allocation Map)</vt:lpstr>
      <vt:lpstr>Índices</vt:lpstr>
      <vt:lpstr>HEAP</vt:lpstr>
      <vt:lpstr>Reenvío de punteros (HEAP)</vt:lpstr>
      <vt:lpstr>Clustered</vt:lpstr>
      <vt:lpstr>NonClustered</vt:lpstr>
      <vt:lpstr>Primary Keys</vt:lpstr>
      <vt:lpstr>Identity o Sequence</vt:lpstr>
      <vt:lpstr>Normas generales de los índices</vt:lpstr>
      <vt:lpstr>¿Cómo crear un buen Clustered Index?</vt:lpstr>
      <vt:lpstr>¿Cómo crear un buen NonClustered Index?</vt:lpstr>
      <vt:lpstr>Vistas indexadas</vt:lpstr>
      <vt:lpstr>Índices Columnstore</vt:lpstr>
      <vt:lpstr>Estadísticas</vt:lpstr>
      <vt:lpstr>Mantenimiento de índices</vt:lpstr>
      <vt:lpstr>Mantenimiento de estadísticas</vt:lpstr>
      <vt:lpstr>POLÉMICA: Mantener índices o no</vt:lpstr>
      <vt:lpstr>Concurrencia</vt:lpstr>
      <vt:lpstr>Niveles de aislamiento – Estándar SQL</vt:lpstr>
      <vt:lpstr>Niveles de aislamiento – SQL Server</vt:lpstr>
      <vt:lpstr>Bloqueos</vt:lpstr>
      <vt:lpstr>Deadlocks</vt:lpstr>
      <vt:lpstr>Read Committed Snapshot (RCSI)</vt:lpstr>
      <vt:lpstr>El enfoque de Azure SQL Database en los bloqueos optimizados</vt:lpstr>
      <vt:lpstr>BLOQUEOS OPTIMIZADOS: Requisitos</vt:lpstr>
      <vt:lpstr>ADR: Caso práctico</vt:lpstr>
      <vt:lpstr>Transaction IDentifier (TID)</vt:lpstr>
      <vt:lpstr>Lock Acquisition Queue (LAQ)</vt:lpstr>
      <vt:lpstr>Bloqueos Optimizados: Pros y Contras</vt:lpstr>
      <vt:lpstr>Observabilidad</vt:lpstr>
      <vt:lpstr>¿Qué se puede monitorizar/observar?</vt:lpstr>
      <vt:lpstr>Herramientas</vt:lpstr>
      <vt:lpstr>DMVs</vt:lpstr>
      <vt:lpstr>Monitor de actividad</vt:lpstr>
      <vt:lpstr>Monitor de actividad</vt:lpstr>
      <vt:lpstr>Monitor de actividad</vt:lpstr>
      <vt:lpstr>Monitor Always On</vt:lpstr>
      <vt:lpstr>SQL Profiler</vt:lpstr>
      <vt:lpstr>Eventos Extendidos</vt:lpstr>
      <vt:lpstr>Query Store</vt:lpstr>
      <vt:lpstr>Four9s</vt:lpstr>
      <vt:lpstr>Four9s</vt:lpstr>
      <vt:lpstr>SQL Sentry</vt:lpstr>
      <vt:lpstr>SQLWatch.io</vt:lpstr>
      <vt:lpstr>Esperas</vt:lpstr>
      <vt:lpstr>¿Qué son las Esperas?</vt:lpstr>
      <vt:lpstr>¿Cómo analizarlas?</vt:lpstr>
      <vt:lpstr>Tipos de esperas</vt:lpstr>
      <vt:lpstr>Tipos de esperas</vt:lpstr>
      <vt:lpstr>Tipos de esperas</vt:lpstr>
      <vt:lpstr>Tipos de esperas</vt:lpstr>
      <vt:lpstr>Tipos de esperas</vt:lpstr>
      <vt:lpstr>Tipos de esperas</vt:lpstr>
      <vt:lpstr>Planes de ejecución</vt:lpstr>
      <vt:lpstr>¿Qué pasa cuando ejecuto una consulta?</vt:lpstr>
      <vt:lpstr>Orden de consultas</vt:lpstr>
      <vt:lpstr>Estadísticas de ejecución</vt:lpstr>
      <vt:lpstr>Optimizador de consultas</vt:lpstr>
      <vt:lpstr>Planes de ejecución</vt:lpstr>
      <vt:lpstr>Planes de ejecución</vt:lpstr>
      <vt:lpstr>Planes de ejecución</vt:lpstr>
      <vt:lpstr>Tipos de Join</vt:lpstr>
      <vt:lpstr>Leer planes de ejecución</vt:lpstr>
      <vt:lpstr>Visor de planes de ejecución</vt:lpstr>
      <vt:lpstr>Plan Explorer</vt:lpstr>
      <vt:lpstr>VS Code + MSSQL extension</vt:lpstr>
      <vt:lpstr>Propiedades de los operadores</vt:lpstr>
      <vt:lpstr>Propiedades de los operadores</vt:lpstr>
      <vt:lpstr>Problemas que podemos detectar</vt:lpstr>
      <vt:lpstr>Paralelismo</vt:lpstr>
      <vt:lpstr>Máximo nivel de paralelismo</vt:lpstr>
      <vt:lpstr>Buenas prácticas</vt:lpstr>
      <vt:lpstr>Best Practices</vt:lpstr>
      <vt:lpstr>No uses SELECT *</vt:lpstr>
      <vt:lpstr>SARGABILIDAD</vt:lpstr>
      <vt:lpstr>Best Practices</vt:lpstr>
      <vt:lpstr>Between</vt:lpstr>
      <vt:lpstr>Conversiones</vt:lpstr>
      <vt:lpstr>Subconsultas y CTEs</vt:lpstr>
      <vt:lpstr>AdHoc vs SPs</vt:lpstr>
      <vt:lpstr>CONCLUSIONES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Notes to the Presenter</dc:title>
  <dc:creator>Kunal Tripathy</dc:creator>
  <cp:lastModifiedBy>Roberto Carrancio</cp:lastModifiedBy>
  <cp:revision>102</cp:revision>
  <dcterms:created xsi:type="dcterms:W3CDTF">2020-02-08T21:32:28Z</dcterms:created>
  <dcterms:modified xsi:type="dcterms:W3CDTF">2025-11-28T17:10:09Z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0x01010018177DC1C906C64AA07F25FA26C82E7D</vt:lpwstr>
  </property>
  <property fmtid="{D5CDD505-2E9C-101B-9397-08002B2CF9AE}" pid="3" name="MediaServiceImageTags">
    <vt:lpwstr/>
  </property>
</Properties>
</file>